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82"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3" r:id="rId27"/>
    <p:sldId id="284" r:id="rId28"/>
    <p:sldId id="285" r:id="rId29"/>
    <p:sldId id="286" r:id="rId30"/>
    <p:sldId id="287" r:id="rId31"/>
    <p:sldId id="288" r:id="rId3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FF33CC"/>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5" d="100"/>
          <a:sy n="75" d="100"/>
        </p:scale>
        <p:origin x="1594" y="4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fld id="{C3F7385E-1BA1-4F60-8E4F-B78019DFE86A}" type="datetimeFigureOut">
              <a:rPr lang="en-US" smtClean="0"/>
              <a:pPr/>
              <a:t>7/5/2025</a:t>
            </a:fld>
            <a:endParaRPr lang="en-IN"/>
          </a:p>
        </p:txBody>
      </p:sp>
      <p:sp>
        <p:nvSpPr>
          <p:cNvPr id="19" name="Footer Placeholder 18"/>
          <p:cNvSpPr>
            <a:spLocks noGrp="1"/>
          </p:cNvSpPr>
          <p:nvPr>
            <p:ph type="ftr" sz="quarter" idx="11"/>
          </p:nvPr>
        </p:nvSpPr>
        <p:spPr/>
        <p:txBody>
          <a:bodyPr/>
          <a:lstStyle/>
          <a:p>
            <a:endParaRPr lang="en-IN"/>
          </a:p>
        </p:txBody>
      </p:sp>
      <p:sp>
        <p:nvSpPr>
          <p:cNvPr id="27" name="Slide Number Placeholder 26"/>
          <p:cNvSpPr>
            <a:spLocks noGrp="1"/>
          </p:cNvSpPr>
          <p:nvPr>
            <p:ph type="sldNum" sz="quarter" idx="12"/>
          </p:nvPr>
        </p:nvSpPr>
        <p:spPr/>
        <p:txBody>
          <a:bodyPr/>
          <a:lstStyle/>
          <a:p>
            <a:fld id="{AC0B3239-D18D-4906-8DEF-388AFB7ACEDF}" type="slidenum">
              <a:rPr lang="en-IN" smtClean="0"/>
              <a:pPr/>
              <a:t>‹#›</a:t>
            </a:fld>
            <a:endParaRPr lang="en-IN"/>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C3F7385E-1BA1-4F60-8E4F-B78019DFE86A}" type="datetimeFigureOut">
              <a:rPr lang="en-US" smtClean="0"/>
              <a:pPr/>
              <a:t>7/5/2025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C0B3239-D18D-4906-8DEF-388AFB7ACEDF}" type="slidenum">
              <a:rPr lang="en-IN" smtClean="0"/>
              <a:pPr/>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C3F7385E-1BA1-4F60-8E4F-B78019DFE86A}" type="datetimeFigureOut">
              <a:rPr lang="en-US" smtClean="0"/>
              <a:pPr/>
              <a:t>7/5/2025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C0B3239-D18D-4906-8DEF-388AFB7ACEDF}" type="slidenum">
              <a:rPr lang="en-IN" smtClean="0"/>
              <a:pPr/>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C3F7385E-1BA1-4F60-8E4F-B78019DFE86A}" type="datetimeFigureOut">
              <a:rPr lang="en-US" smtClean="0"/>
              <a:pPr/>
              <a:t>7/5/2025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C0B3239-D18D-4906-8DEF-388AFB7ACEDF}" type="slidenum">
              <a:rPr lang="en-IN" smtClean="0"/>
              <a:pPr/>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C3F7385E-1BA1-4F60-8E4F-B78019DFE86A}" type="datetimeFigureOut">
              <a:rPr lang="en-US" smtClean="0"/>
              <a:pPr/>
              <a:t>7/5/2025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C0B3239-D18D-4906-8DEF-388AFB7ACEDF}" type="slidenum">
              <a:rPr lang="en-IN" smtClean="0"/>
              <a:pPr/>
              <a:t>‹#›</a:t>
            </a:fld>
            <a:endParaRPr lang="en-IN"/>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C3F7385E-1BA1-4F60-8E4F-B78019DFE86A}" type="datetimeFigureOut">
              <a:rPr lang="en-US" smtClean="0"/>
              <a:pPr/>
              <a:t>7/5/2025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AC0B3239-D18D-4906-8DEF-388AFB7ACEDF}" type="slidenum">
              <a:rPr lang="en-IN" smtClean="0"/>
              <a:pPr/>
              <a:t>‹#›</a:t>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C3F7385E-1BA1-4F60-8E4F-B78019DFE86A}" type="datetimeFigureOut">
              <a:rPr lang="en-US" smtClean="0"/>
              <a:pPr/>
              <a:t>7/5/2025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AC0B3239-D18D-4906-8DEF-388AFB7ACEDF}" type="slidenum">
              <a:rPr lang="en-IN" smtClean="0"/>
              <a:pPr/>
              <a:t>‹#›</a:t>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fld id="{C3F7385E-1BA1-4F60-8E4F-B78019DFE86A}" type="datetimeFigureOut">
              <a:rPr lang="en-US" smtClean="0"/>
              <a:pPr/>
              <a:t>7/5/2025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AC0B3239-D18D-4906-8DEF-388AFB7ACEDF}" type="slidenum">
              <a:rPr lang="en-IN" smtClean="0"/>
              <a:pPr/>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F7385E-1BA1-4F60-8E4F-B78019DFE86A}" type="datetimeFigureOut">
              <a:rPr lang="en-US" smtClean="0"/>
              <a:pPr/>
              <a:t>7/5/2025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AC0B3239-D18D-4906-8DEF-388AFB7ACEDF}" type="slidenum">
              <a:rPr lang="en-IN" smtClean="0"/>
              <a:pPr/>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C3F7385E-1BA1-4F60-8E4F-B78019DFE86A}" type="datetimeFigureOut">
              <a:rPr lang="en-US" smtClean="0"/>
              <a:pPr/>
              <a:t>7/5/2025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AC0B3239-D18D-4906-8DEF-388AFB7ACEDF}" type="slidenum">
              <a:rPr lang="en-IN" smtClean="0"/>
              <a:pPr/>
              <a:t>‹#›</a:t>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C3F7385E-1BA1-4F60-8E4F-B78019DFE86A}" type="datetimeFigureOut">
              <a:rPr lang="en-US" smtClean="0"/>
              <a:pPr/>
              <a:t>7/5/2025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a:xfrm>
            <a:off x="8077200" y="6356350"/>
            <a:ext cx="609600" cy="365125"/>
          </a:xfrm>
        </p:spPr>
        <p:txBody>
          <a:bodyPr/>
          <a:lstStyle/>
          <a:p>
            <a:fld id="{AC0B3239-D18D-4906-8DEF-388AFB7ACEDF}" type="slidenum">
              <a:rPr lang="en-IN" smtClean="0"/>
              <a:pPr/>
              <a:t>‹#›</a:t>
            </a:fld>
            <a:endParaRPr lang="en-IN"/>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a:t>Click to edit Master title style</a:t>
            </a:r>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C3F7385E-1BA1-4F60-8E4F-B78019DFE86A}" type="datetimeFigureOut">
              <a:rPr lang="en-US" smtClean="0"/>
              <a:pPr/>
              <a:t>7/5/2025</a:t>
            </a:fld>
            <a:endParaRPr lang="en-IN"/>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IN"/>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AC0B3239-D18D-4906-8DEF-388AFB7ACEDF}" type="slidenum">
              <a:rPr lang="en-IN" smtClean="0"/>
              <a:pPr/>
              <a:t>‹#›</a:t>
            </a:fld>
            <a:endParaRPr lang="en-IN"/>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image" Target="../media/image27.png"/><Relationship Id="rId1" Type="http://schemas.openxmlformats.org/officeDocument/2006/relationships/slideLayout" Target="../slideLayouts/slideLayout2.xml"/><Relationship Id="rId4" Type="http://schemas.openxmlformats.org/officeDocument/2006/relationships/image" Target="../media/image22.png"/></Relationships>
</file>

<file path=ppt/slides/_rels/slide11.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image" Target="../media/image29.png"/><Relationship Id="rId1" Type="http://schemas.openxmlformats.org/officeDocument/2006/relationships/slideLayout" Target="../slideLayouts/slideLayout2.xml"/><Relationship Id="rId5" Type="http://schemas.openxmlformats.org/officeDocument/2006/relationships/image" Target="../media/image32.png"/><Relationship Id="rId4" Type="http://schemas.openxmlformats.org/officeDocument/2006/relationships/image" Target="../media/image31.png"/></Relationships>
</file>

<file path=ppt/slides/_rels/slide12.xml.rels><?xml version="1.0" encoding="UTF-8" standalone="yes"?>
<Relationships xmlns="http://schemas.openxmlformats.org/package/2006/relationships"><Relationship Id="rId8" Type="http://schemas.openxmlformats.org/officeDocument/2006/relationships/image" Target="../media/image39.png"/><Relationship Id="rId3" Type="http://schemas.openxmlformats.org/officeDocument/2006/relationships/image" Target="../media/image34.png"/><Relationship Id="rId7" Type="http://schemas.openxmlformats.org/officeDocument/2006/relationships/image" Target="../media/image38.png"/><Relationship Id="rId2" Type="http://schemas.openxmlformats.org/officeDocument/2006/relationships/image" Target="../media/image33.png"/><Relationship Id="rId1" Type="http://schemas.openxmlformats.org/officeDocument/2006/relationships/slideLayout" Target="../slideLayouts/slideLayout2.xml"/><Relationship Id="rId6" Type="http://schemas.openxmlformats.org/officeDocument/2006/relationships/image" Target="../media/image37.png"/><Relationship Id="rId5" Type="http://schemas.openxmlformats.org/officeDocument/2006/relationships/image" Target="../media/image36.png"/><Relationship Id="rId4" Type="http://schemas.openxmlformats.org/officeDocument/2006/relationships/image" Target="../media/image35.png"/><Relationship Id="rId9" Type="http://schemas.openxmlformats.org/officeDocument/2006/relationships/image" Target="../media/image40.png"/></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image" Target="../media/image44.png"/><Relationship Id="rId2" Type="http://schemas.openxmlformats.org/officeDocument/2006/relationships/image" Target="../media/image41.png"/><Relationship Id="rId1" Type="http://schemas.openxmlformats.org/officeDocument/2006/relationships/slideLayout" Target="../slideLayouts/slideLayout2.xml"/><Relationship Id="rId6" Type="http://schemas.openxmlformats.org/officeDocument/2006/relationships/image" Target="../media/image43.png"/><Relationship Id="rId5" Type="http://schemas.openxmlformats.org/officeDocument/2006/relationships/image" Target="../media/image42.png"/><Relationship Id="rId4" Type="http://schemas.openxmlformats.org/officeDocument/2006/relationships/image" Target="../media/image7.png"/></Relationships>
</file>

<file path=ppt/slides/_rels/slide14.xml.rels><?xml version="1.0" encoding="UTF-8" standalone="yes"?>
<Relationships xmlns="http://schemas.openxmlformats.org/package/2006/relationships"><Relationship Id="rId3" Type="http://schemas.openxmlformats.org/officeDocument/2006/relationships/image" Target="../media/image45.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image" Target="../media/image50.png"/><Relationship Id="rId3" Type="http://schemas.openxmlformats.org/officeDocument/2006/relationships/image" Target="../media/image29.png"/><Relationship Id="rId7" Type="http://schemas.openxmlformats.org/officeDocument/2006/relationships/image" Target="../media/image8.png"/><Relationship Id="rId2" Type="http://schemas.openxmlformats.org/officeDocument/2006/relationships/image" Target="../media/image46.png"/><Relationship Id="rId1" Type="http://schemas.openxmlformats.org/officeDocument/2006/relationships/slideLayout" Target="../slideLayouts/slideLayout2.xml"/><Relationship Id="rId6" Type="http://schemas.openxmlformats.org/officeDocument/2006/relationships/image" Target="../media/image49.png"/><Relationship Id="rId5" Type="http://schemas.openxmlformats.org/officeDocument/2006/relationships/image" Target="../media/image48.png"/><Relationship Id="rId4" Type="http://schemas.openxmlformats.org/officeDocument/2006/relationships/image" Target="../media/image47.png"/><Relationship Id="rId9" Type="http://schemas.openxmlformats.org/officeDocument/2006/relationships/image" Target="../media/image51.png"/></Relationships>
</file>

<file path=ppt/slides/_rels/slide16.xml.rels><?xml version="1.0" encoding="UTF-8" standalone="yes"?>
<Relationships xmlns="http://schemas.openxmlformats.org/package/2006/relationships"><Relationship Id="rId3" Type="http://schemas.openxmlformats.org/officeDocument/2006/relationships/image" Target="../media/image52.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54.png"/><Relationship Id="rId2" Type="http://schemas.openxmlformats.org/officeDocument/2006/relationships/image" Target="../media/image5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56.png"/><Relationship Id="rId7" Type="http://schemas.openxmlformats.org/officeDocument/2006/relationships/image" Target="../media/image60.png"/><Relationship Id="rId2" Type="http://schemas.openxmlformats.org/officeDocument/2006/relationships/image" Target="../media/image55.png"/><Relationship Id="rId1" Type="http://schemas.openxmlformats.org/officeDocument/2006/relationships/slideLayout" Target="../slideLayouts/slideLayout2.xml"/><Relationship Id="rId6" Type="http://schemas.openxmlformats.org/officeDocument/2006/relationships/image" Target="../media/image59.png"/><Relationship Id="rId5" Type="http://schemas.openxmlformats.org/officeDocument/2006/relationships/image" Target="../media/image58.png"/><Relationship Id="rId4" Type="http://schemas.openxmlformats.org/officeDocument/2006/relationships/image" Target="../media/image57.png"/></Relationships>
</file>

<file path=ppt/slides/_rels/slide19.xml.rels><?xml version="1.0" encoding="UTF-8" standalone="yes"?>
<Relationships xmlns="http://schemas.openxmlformats.org/package/2006/relationships"><Relationship Id="rId3" Type="http://schemas.openxmlformats.org/officeDocument/2006/relationships/image" Target="../media/image62.png"/><Relationship Id="rId2" Type="http://schemas.openxmlformats.org/officeDocument/2006/relationships/image" Target="../media/image61.png"/><Relationship Id="rId1" Type="http://schemas.openxmlformats.org/officeDocument/2006/relationships/slideLayout" Target="../slideLayouts/slideLayout2.xml"/><Relationship Id="rId6" Type="http://schemas.openxmlformats.org/officeDocument/2006/relationships/image" Target="../media/image64.png"/><Relationship Id="rId5" Type="http://schemas.openxmlformats.org/officeDocument/2006/relationships/image" Target="../media/image29.png"/><Relationship Id="rId4" Type="http://schemas.openxmlformats.org/officeDocument/2006/relationships/image" Target="../media/image63.png"/></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8" Type="http://schemas.openxmlformats.org/officeDocument/2006/relationships/image" Target="../media/image69.png"/><Relationship Id="rId3" Type="http://schemas.openxmlformats.org/officeDocument/2006/relationships/image" Target="../media/image19.png"/><Relationship Id="rId7" Type="http://schemas.openxmlformats.org/officeDocument/2006/relationships/image" Target="../media/image68.png"/><Relationship Id="rId2" Type="http://schemas.openxmlformats.org/officeDocument/2006/relationships/image" Target="../media/image8.png"/><Relationship Id="rId1" Type="http://schemas.openxmlformats.org/officeDocument/2006/relationships/slideLayout" Target="../slideLayouts/slideLayout2.xml"/><Relationship Id="rId6" Type="http://schemas.openxmlformats.org/officeDocument/2006/relationships/image" Target="../media/image67.png"/><Relationship Id="rId5" Type="http://schemas.openxmlformats.org/officeDocument/2006/relationships/image" Target="../media/image66.png"/><Relationship Id="rId4" Type="http://schemas.openxmlformats.org/officeDocument/2006/relationships/image" Target="../media/image65.png"/><Relationship Id="rId9" Type="http://schemas.openxmlformats.org/officeDocument/2006/relationships/image" Target="../media/image70.png"/></Relationships>
</file>

<file path=ppt/slides/_rels/slide22.xml.rels><?xml version="1.0" encoding="UTF-8" standalone="yes"?>
<Relationships xmlns="http://schemas.openxmlformats.org/package/2006/relationships"><Relationship Id="rId3" Type="http://schemas.openxmlformats.org/officeDocument/2006/relationships/image" Target="../media/image71.png"/><Relationship Id="rId7" Type="http://schemas.openxmlformats.org/officeDocument/2006/relationships/image" Target="../media/image75.png"/><Relationship Id="rId2" Type="http://schemas.openxmlformats.org/officeDocument/2006/relationships/image" Target="../media/image69.png"/><Relationship Id="rId1" Type="http://schemas.openxmlformats.org/officeDocument/2006/relationships/slideLayout" Target="../slideLayouts/slideLayout2.xml"/><Relationship Id="rId6" Type="http://schemas.openxmlformats.org/officeDocument/2006/relationships/image" Target="../media/image74.png"/><Relationship Id="rId5" Type="http://schemas.openxmlformats.org/officeDocument/2006/relationships/image" Target="../media/image73.png"/><Relationship Id="rId4" Type="http://schemas.openxmlformats.org/officeDocument/2006/relationships/image" Target="../media/image72.png"/></Relationships>
</file>

<file path=ppt/slides/_rels/slide23.xml.rels><?xml version="1.0" encoding="UTF-8" standalone="yes"?>
<Relationships xmlns="http://schemas.openxmlformats.org/package/2006/relationships"><Relationship Id="rId2" Type="http://schemas.openxmlformats.org/officeDocument/2006/relationships/image" Target="../media/image76.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78.png"/><Relationship Id="rId7" Type="http://schemas.openxmlformats.org/officeDocument/2006/relationships/image" Target="../media/image82.png"/><Relationship Id="rId2" Type="http://schemas.openxmlformats.org/officeDocument/2006/relationships/image" Target="../media/image77.png"/><Relationship Id="rId1" Type="http://schemas.openxmlformats.org/officeDocument/2006/relationships/slideLayout" Target="../slideLayouts/slideLayout2.xml"/><Relationship Id="rId6" Type="http://schemas.openxmlformats.org/officeDocument/2006/relationships/image" Target="../media/image81.png"/><Relationship Id="rId5" Type="http://schemas.openxmlformats.org/officeDocument/2006/relationships/image" Target="../media/image80.png"/><Relationship Id="rId4" Type="http://schemas.openxmlformats.org/officeDocument/2006/relationships/image" Target="../media/image79.png"/></Relationships>
</file>

<file path=ppt/slides/_rels/slide25.xml.rels><?xml version="1.0" encoding="UTF-8" standalone="yes"?>
<Relationships xmlns="http://schemas.openxmlformats.org/package/2006/relationships"><Relationship Id="rId8" Type="http://schemas.openxmlformats.org/officeDocument/2006/relationships/image" Target="../media/image89.png"/><Relationship Id="rId3" Type="http://schemas.openxmlformats.org/officeDocument/2006/relationships/image" Target="../media/image84.png"/><Relationship Id="rId7" Type="http://schemas.openxmlformats.org/officeDocument/2006/relationships/image" Target="../media/image88.png"/><Relationship Id="rId12" Type="http://schemas.openxmlformats.org/officeDocument/2006/relationships/image" Target="../media/image93.png"/><Relationship Id="rId2" Type="http://schemas.openxmlformats.org/officeDocument/2006/relationships/image" Target="../media/image83.png"/><Relationship Id="rId1" Type="http://schemas.openxmlformats.org/officeDocument/2006/relationships/slideLayout" Target="../slideLayouts/slideLayout2.xml"/><Relationship Id="rId6" Type="http://schemas.openxmlformats.org/officeDocument/2006/relationships/image" Target="../media/image87.png"/><Relationship Id="rId11" Type="http://schemas.openxmlformats.org/officeDocument/2006/relationships/image" Target="../media/image92.png"/><Relationship Id="rId5" Type="http://schemas.openxmlformats.org/officeDocument/2006/relationships/image" Target="../media/image86.png"/><Relationship Id="rId10" Type="http://schemas.openxmlformats.org/officeDocument/2006/relationships/image" Target="../media/image91.png"/><Relationship Id="rId4" Type="http://schemas.openxmlformats.org/officeDocument/2006/relationships/image" Target="../media/image85.png"/><Relationship Id="rId9" Type="http://schemas.openxmlformats.org/officeDocument/2006/relationships/image" Target="../media/image90.png"/></Relationships>
</file>

<file path=ppt/slides/_rels/slide26.xml.rels><?xml version="1.0" encoding="UTF-8" standalone="yes"?>
<Relationships xmlns="http://schemas.openxmlformats.org/package/2006/relationships"><Relationship Id="rId2" Type="http://schemas.openxmlformats.org/officeDocument/2006/relationships/image" Target="../media/image94.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96.png"/><Relationship Id="rId2" Type="http://schemas.openxmlformats.org/officeDocument/2006/relationships/image" Target="../media/image95.png"/><Relationship Id="rId1" Type="http://schemas.openxmlformats.org/officeDocument/2006/relationships/slideLayout" Target="../slideLayouts/slideLayout2.xml"/><Relationship Id="rId5" Type="http://schemas.openxmlformats.org/officeDocument/2006/relationships/image" Target="../media/image98.png"/><Relationship Id="rId4" Type="http://schemas.openxmlformats.org/officeDocument/2006/relationships/image" Target="../media/image97.png"/></Relationships>
</file>

<file path=ppt/slides/_rels/slide28.xml.rels><?xml version="1.0" encoding="UTF-8" standalone="yes"?>
<Relationships xmlns="http://schemas.openxmlformats.org/package/2006/relationships"><Relationship Id="rId3" Type="http://schemas.openxmlformats.org/officeDocument/2006/relationships/image" Target="../media/image99.png"/><Relationship Id="rId2" Type="http://schemas.openxmlformats.org/officeDocument/2006/relationships/image" Target="../media/image98.png"/><Relationship Id="rId1" Type="http://schemas.openxmlformats.org/officeDocument/2006/relationships/slideLayout" Target="../slideLayouts/slideLayout2.xml"/><Relationship Id="rId4" Type="http://schemas.openxmlformats.org/officeDocument/2006/relationships/image" Target="../media/image100.png"/></Relationships>
</file>

<file path=ppt/slides/_rels/slide29.xml.rels><?xml version="1.0" encoding="UTF-8" standalone="yes"?>
<Relationships xmlns="http://schemas.openxmlformats.org/package/2006/relationships"><Relationship Id="rId3" Type="http://schemas.openxmlformats.org/officeDocument/2006/relationships/image" Target="../media/image102.png"/><Relationship Id="rId7" Type="http://schemas.openxmlformats.org/officeDocument/2006/relationships/image" Target="../media/image106.png"/><Relationship Id="rId2" Type="http://schemas.openxmlformats.org/officeDocument/2006/relationships/image" Target="../media/image101.png"/><Relationship Id="rId1" Type="http://schemas.openxmlformats.org/officeDocument/2006/relationships/slideLayout" Target="../slideLayouts/slideLayout2.xml"/><Relationship Id="rId6" Type="http://schemas.openxmlformats.org/officeDocument/2006/relationships/image" Target="../media/image105.png"/><Relationship Id="rId5" Type="http://schemas.openxmlformats.org/officeDocument/2006/relationships/image" Target="../media/image104.png"/><Relationship Id="rId4" Type="http://schemas.openxmlformats.org/officeDocument/2006/relationships/image" Target="../media/image103.png"/></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8" Type="http://schemas.openxmlformats.org/officeDocument/2006/relationships/image" Target="../media/image111.png"/><Relationship Id="rId3" Type="http://schemas.openxmlformats.org/officeDocument/2006/relationships/image" Target="../media/image105.png"/><Relationship Id="rId7" Type="http://schemas.openxmlformats.org/officeDocument/2006/relationships/image" Target="../media/image110.png"/><Relationship Id="rId2" Type="http://schemas.openxmlformats.org/officeDocument/2006/relationships/image" Target="../media/image104.png"/><Relationship Id="rId1" Type="http://schemas.openxmlformats.org/officeDocument/2006/relationships/slideLayout" Target="../slideLayouts/slideLayout2.xml"/><Relationship Id="rId6" Type="http://schemas.openxmlformats.org/officeDocument/2006/relationships/image" Target="../media/image109.png"/><Relationship Id="rId11" Type="http://schemas.openxmlformats.org/officeDocument/2006/relationships/image" Target="../media/image114.png"/><Relationship Id="rId5" Type="http://schemas.openxmlformats.org/officeDocument/2006/relationships/image" Target="../media/image108.png"/><Relationship Id="rId10" Type="http://schemas.openxmlformats.org/officeDocument/2006/relationships/image" Target="../media/image113.png"/><Relationship Id="rId4" Type="http://schemas.openxmlformats.org/officeDocument/2006/relationships/image" Target="../media/image107.png"/><Relationship Id="rId9" Type="http://schemas.openxmlformats.org/officeDocument/2006/relationships/image" Target="../media/image112.png"/></Relationships>
</file>

<file path=ppt/slides/_rels/slide31.xml.rels><?xml version="1.0" encoding="UTF-8" standalone="yes"?>
<Relationships xmlns="http://schemas.openxmlformats.org/package/2006/relationships"><Relationship Id="rId2" Type="http://schemas.openxmlformats.org/officeDocument/2006/relationships/image" Target="../media/image115.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image" Target="../media/image15.png"/><Relationship Id="rId3" Type="http://schemas.openxmlformats.org/officeDocument/2006/relationships/image" Target="../media/image10.png"/><Relationship Id="rId7" Type="http://schemas.openxmlformats.org/officeDocument/2006/relationships/image" Target="../media/image14.png"/><Relationship Id="rId2" Type="http://schemas.openxmlformats.org/officeDocument/2006/relationships/image" Target="../media/image9.png"/><Relationship Id="rId1" Type="http://schemas.openxmlformats.org/officeDocument/2006/relationships/slideLayout" Target="../slideLayouts/slideLayout2.xml"/><Relationship Id="rId6" Type="http://schemas.openxmlformats.org/officeDocument/2006/relationships/image" Target="../media/image13.png"/><Relationship Id="rId5" Type="http://schemas.openxmlformats.org/officeDocument/2006/relationships/image" Target="../media/image12.png"/><Relationship Id="rId10" Type="http://schemas.openxmlformats.org/officeDocument/2006/relationships/image" Target="../media/image17.png"/><Relationship Id="rId4" Type="http://schemas.openxmlformats.org/officeDocument/2006/relationships/image" Target="../media/image11.png"/><Relationship Id="rId9" Type="http://schemas.openxmlformats.org/officeDocument/2006/relationships/image" Target="../media/image16.png"/></Relationships>
</file>

<file path=ppt/slides/_rels/slide9.xml.rels><?xml version="1.0" encoding="UTF-8" standalone="yes"?>
<Relationships xmlns="http://schemas.openxmlformats.org/package/2006/relationships"><Relationship Id="rId8" Type="http://schemas.openxmlformats.org/officeDocument/2006/relationships/image" Target="../media/image23.png"/><Relationship Id="rId3" Type="http://schemas.openxmlformats.org/officeDocument/2006/relationships/image" Target="../media/image14.png"/><Relationship Id="rId7" Type="http://schemas.openxmlformats.org/officeDocument/2006/relationships/image" Target="../media/image22.png"/><Relationship Id="rId2" Type="http://schemas.openxmlformats.org/officeDocument/2006/relationships/image" Target="../media/image18.png"/><Relationship Id="rId1" Type="http://schemas.openxmlformats.org/officeDocument/2006/relationships/slideLayout" Target="../slideLayouts/slideLayout2.xml"/><Relationship Id="rId6" Type="http://schemas.openxmlformats.org/officeDocument/2006/relationships/image" Target="../media/image21.png"/><Relationship Id="rId11" Type="http://schemas.openxmlformats.org/officeDocument/2006/relationships/image" Target="../media/image26.png"/><Relationship Id="rId5" Type="http://schemas.openxmlformats.org/officeDocument/2006/relationships/image" Target="../media/image20.png"/><Relationship Id="rId10" Type="http://schemas.openxmlformats.org/officeDocument/2006/relationships/image" Target="../media/image25.png"/><Relationship Id="rId4" Type="http://schemas.openxmlformats.org/officeDocument/2006/relationships/image" Target="../media/image19.png"/><Relationship Id="rId9" Type="http://schemas.openxmlformats.org/officeDocument/2006/relationships/image" Target="../media/image2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pic>
        <p:nvPicPr>
          <p:cNvPr id="4" name="Content Placeholder 3" descr="Floral Background Orange Flowers - Free image on Pixabay"/>
          <p:cNvPicPr>
            <a:picLocks noGrp="1"/>
          </p:cNvPicPr>
          <p:nvPr>
            <p:ph idx="1"/>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5" name="Rectangle 4"/>
          <p:cNvSpPr/>
          <p:nvPr/>
        </p:nvSpPr>
        <p:spPr>
          <a:xfrm>
            <a:off x="0" y="0"/>
            <a:ext cx="9144000" cy="6096990"/>
          </a:xfrm>
          <a:prstGeom prst="rect">
            <a:avLst/>
          </a:prstGeom>
        </p:spPr>
        <p:txBody>
          <a:bodyPr wrap="square">
            <a:spAutoFit/>
          </a:bodyPr>
          <a:lstStyle/>
          <a:p>
            <a:pPr algn="ctr">
              <a:lnSpc>
                <a:spcPct val="150000"/>
              </a:lnSpc>
            </a:pPr>
            <a:endParaRPr lang="en-US" sz="4400" b="1" dirty="0">
              <a:ln w="24500" cmpd="dbl">
                <a:solidFill>
                  <a:schemeClr val="accent2">
                    <a:shade val="85000"/>
                    <a:satMod val="155000"/>
                  </a:schemeClr>
                </a:solidFill>
                <a:prstDash val="solid"/>
                <a:miter lim="800000"/>
              </a:ln>
              <a:solidFill>
                <a:srgbClr val="0000FF"/>
              </a:solidFill>
              <a:effectLst>
                <a:outerShdw blurRad="38100" dist="38100" dir="7020000" algn="tl">
                  <a:srgbClr val="000000">
                    <a:alpha val="35000"/>
                  </a:srgbClr>
                </a:outerShdw>
              </a:effectLst>
              <a:latin typeface="Sitka Banner" pitchFamily="2" charset="0"/>
              <a:cs typeface="Aharoni" pitchFamily="2" charset="-79"/>
            </a:endParaRPr>
          </a:p>
          <a:p>
            <a:pPr algn="ctr">
              <a:lnSpc>
                <a:spcPct val="150000"/>
              </a:lnSpc>
            </a:pPr>
            <a:r>
              <a:rPr lang="en-US" sz="4400" b="1" dirty="0">
                <a:ln w="24500" cmpd="dbl">
                  <a:solidFill>
                    <a:schemeClr val="accent2">
                      <a:shade val="85000"/>
                      <a:satMod val="155000"/>
                    </a:schemeClr>
                  </a:solidFill>
                  <a:prstDash val="solid"/>
                  <a:miter lim="800000"/>
                </a:ln>
                <a:solidFill>
                  <a:srgbClr val="0000FF"/>
                </a:solidFill>
                <a:effectLst>
                  <a:outerShdw blurRad="38100" dist="38100" dir="7020000" algn="tl">
                    <a:srgbClr val="000000">
                      <a:alpha val="35000"/>
                    </a:srgbClr>
                  </a:outerShdw>
                </a:effectLst>
                <a:latin typeface="Sitka Banner" pitchFamily="2" charset="0"/>
                <a:cs typeface="Aharoni" pitchFamily="2" charset="-79"/>
              </a:rPr>
              <a:t>WELCOME</a:t>
            </a:r>
          </a:p>
          <a:p>
            <a:pPr algn="ctr">
              <a:lnSpc>
                <a:spcPct val="150000"/>
              </a:lnSpc>
            </a:pPr>
            <a:r>
              <a:rPr lang="en-US" sz="4400" b="1" dirty="0">
                <a:ln w="24500" cmpd="dbl">
                  <a:solidFill>
                    <a:schemeClr val="accent2">
                      <a:shade val="85000"/>
                      <a:satMod val="155000"/>
                    </a:schemeClr>
                  </a:solidFill>
                  <a:prstDash val="solid"/>
                  <a:miter lim="800000"/>
                </a:ln>
                <a:solidFill>
                  <a:srgbClr val="0000FF"/>
                </a:solidFill>
                <a:effectLst>
                  <a:outerShdw blurRad="38100" dist="38100" dir="7020000" algn="tl">
                    <a:srgbClr val="000000">
                      <a:alpha val="35000"/>
                    </a:srgbClr>
                  </a:outerShdw>
                </a:effectLst>
                <a:latin typeface="Sitka Banner" pitchFamily="2" charset="0"/>
                <a:cs typeface="Aharoni" pitchFamily="2" charset="-79"/>
              </a:rPr>
              <a:t>TO</a:t>
            </a:r>
          </a:p>
          <a:p>
            <a:pPr algn="ctr">
              <a:lnSpc>
                <a:spcPct val="150000"/>
              </a:lnSpc>
            </a:pPr>
            <a:r>
              <a:rPr lang="en-US" sz="4400" b="1" dirty="0">
                <a:ln w="24500" cmpd="dbl">
                  <a:solidFill>
                    <a:schemeClr val="accent2">
                      <a:shade val="85000"/>
                      <a:satMod val="155000"/>
                    </a:schemeClr>
                  </a:solidFill>
                  <a:prstDash val="solid"/>
                  <a:miter lim="800000"/>
                </a:ln>
                <a:solidFill>
                  <a:srgbClr val="0000FF"/>
                </a:solidFill>
                <a:effectLst>
                  <a:outerShdw blurRad="38100" dist="38100" dir="7020000" algn="tl">
                    <a:srgbClr val="000000">
                      <a:alpha val="35000"/>
                    </a:srgbClr>
                  </a:outerShdw>
                </a:effectLst>
                <a:latin typeface="Sitka Banner" pitchFamily="2" charset="0"/>
                <a:cs typeface="Aharoni" pitchFamily="2" charset="-79"/>
              </a:rPr>
              <a:t>PITHAPUR RAJAH’S GOVERNMENT COLLEGE(A)</a:t>
            </a:r>
          </a:p>
          <a:p>
            <a:pPr algn="ctr">
              <a:lnSpc>
                <a:spcPct val="150000"/>
              </a:lnSpc>
            </a:pPr>
            <a:r>
              <a:rPr lang="en-US" sz="4400" b="1" dirty="0">
                <a:ln w="24500" cmpd="dbl">
                  <a:solidFill>
                    <a:schemeClr val="accent2">
                      <a:shade val="85000"/>
                      <a:satMod val="155000"/>
                    </a:schemeClr>
                  </a:solidFill>
                  <a:prstDash val="solid"/>
                  <a:miter lim="800000"/>
                </a:ln>
                <a:solidFill>
                  <a:srgbClr val="0000FF"/>
                </a:solidFill>
                <a:effectLst>
                  <a:outerShdw blurRad="38100" dist="38100" dir="7020000" algn="tl">
                    <a:srgbClr val="000000">
                      <a:alpha val="35000"/>
                    </a:srgbClr>
                  </a:outerShdw>
                </a:effectLst>
                <a:latin typeface="Sitka Banner" pitchFamily="2" charset="0"/>
                <a:cs typeface="Aharoni" pitchFamily="2" charset="-79"/>
              </a:rPr>
              <a:t>KAKINADA</a:t>
            </a:r>
          </a:p>
        </p:txBody>
      </p:sp>
    </p:spTree>
  </p:cSld>
  <p:clrMapOvr>
    <a:masterClrMapping/>
  </p:clrMapOvr>
  <p:transition>
    <p:newsflash/>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081838"/>
          </a:xfrm>
        </p:spPr>
        <p:txBody>
          <a:bodyPr>
            <a:normAutofit/>
          </a:bodyPr>
          <a:lstStyle/>
          <a:p>
            <a:r>
              <a:rPr lang="en-IN" sz="1800" b="1" dirty="0"/>
              <a:t> </a:t>
            </a:r>
            <a:r>
              <a:rPr lang="en-IN" sz="2000" b="1" dirty="0">
                <a:solidFill>
                  <a:srgbClr val="FF33CC"/>
                </a:solidFill>
              </a:rPr>
              <a:t>The error in the Subtraction of two numbers </a:t>
            </a:r>
            <a:br>
              <a:rPr lang="en-IN" sz="2000" dirty="0">
                <a:solidFill>
                  <a:schemeClr val="tx1"/>
                </a:solidFill>
              </a:rPr>
            </a:br>
            <a:r>
              <a:rPr lang="en-IN" sz="2000" b="1" dirty="0">
                <a:solidFill>
                  <a:schemeClr val="tx1"/>
                </a:solidFill>
              </a:rPr>
              <a:t> </a:t>
            </a:r>
            <a:r>
              <a:rPr lang="en-IN" sz="2000" dirty="0">
                <a:solidFill>
                  <a:schemeClr val="tx1"/>
                </a:solidFill>
                <a:latin typeface="+mn-lt"/>
              </a:rPr>
              <a:t>Let x</a:t>
            </a:r>
            <a:r>
              <a:rPr lang="en-IN" sz="2000" baseline="-25000" dirty="0">
                <a:solidFill>
                  <a:schemeClr val="tx1"/>
                </a:solidFill>
                <a:latin typeface="+mn-lt"/>
              </a:rPr>
              <a:t>1</a:t>
            </a:r>
            <a:r>
              <a:rPr lang="en-IN" sz="2000" dirty="0">
                <a:solidFill>
                  <a:schemeClr val="tx1"/>
                </a:solidFill>
                <a:latin typeface="+mn-lt"/>
              </a:rPr>
              <a:t>,x</a:t>
            </a:r>
            <a:r>
              <a:rPr lang="en-IN" sz="2000" baseline="-25000" dirty="0">
                <a:solidFill>
                  <a:schemeClr val="tx1"/>
                </a:solidFill>
                <a:latin typeface="+mn-lt"/>
              </a:rPr>
              <a:t>2</a:t>
            </a:r>
            <a:r>
              <a:rPr lang="en-IN" sz="2000" dirty="0">
                <a:solidFill>
                  <a:schemeClr val="tx1"/>
                </a:solidFill>
                <a:latin typeface="+mn-lt"/>
              </a:rPr>
              <a:t> be two numbers and Δx</a:t>
            </a:r>
            <a:r>
              <a:rPr lang="en-IN" sz="2000" baseline="-25000" dirty="0">
                <a:solidFill>
                  <a:schemeClr val="tx1"/>
                </a:solidFill>
                <a:latin typeface="+mn-lt"/>
              </a:rPr>
              <a:t>1</a:t>
            </a:r>
            <a:r>
              <a:rPr lang="en-IN" sz="2000" dirty="0">
                <a:solidFill>
                  <a:schemeClr val="tx1"/>
                </a:solidFill>
                <a:latin typeface="+mn-lt"/>
              </a:rPr>
              <a:t>,Δx</a:t>
            </a:r>
            <a:r>
              <a:rPr lang="en-IN" sz="2000" baseline="-25000" dirty="0">
                <a:solidFill>
                  <a:schemeClr val="tx1"/>
                </a:solidFill>
                <a:latin typeface="+mn-lt"/>
              </a:rPr>
              <a:t>2</a:t>
            </a:r>
            <a:r>
              <a:rPr lang="en-IN" sz="2000" dirty="0">
                <a:solidFill>
                  <a:schemeClr val="tx1"/>
                </a:solidFill>
                <a:latin typeface="+mn-lt"/>
              </a:rPr>
              <a:t> be errors in x</a:t>
            </a:r>
            <a:r>
              <a:rPr lang="en-IN" sz="2000" baseline="-25000" dirty="0">
                <a:solidFill>
                  <a:schemeClr val="tx1"/>
                </a:solidFill>
                <a:latin typeface="+mn-lt"/>
              </a:rPr>
              <a:t>1</a:t>
            </a:r>
            <a:r>
              <a:rPr lang="en-IN" sz="2000" dirty="0">
                <a:solidFill>
                  <a:schemeClr val="tx1"/>
                </a:solidFill>
                <a:latin typeface="+mn-lt"/>
              </a:rPr>
              <a:t>,x</a:t>
            </a:r>
            <a:r>
              <a:rPr lang="en-IN" sz="2000" baseline="-25000" dirty="0">
                <a:solidFill>
                  <a:schemeClr val="tx1"/>
                </a:solidFill>
                <a:latin typeface="+mn-lt"/>
              </a:rPr>
              <a:t>2</a:t>
            </a:r>
            <a:r>
              <a:rPr lang="en-IN" sz="2000" dirty="0">
                <a:solidFill>
                  <a:schemeClr val="tx1"/>
                </a:solidFill>
                <a:latin typeface="+mn-lt"/>
              </a:rPr>
              <a:t> respectively. </a:t>
            </a:r>
            <a:br>
              <a:rPr lang="en-IN" sz="2000" dirty="0">
                <a:solidFill>
                  <a:schemeClr val="tx1"/>
                </a:solidFill>
                <a:latin typeface="+mn-lt"/>
              </a:rPr>
            </a:br>
            <a:r>
              <a:rPr lang="en-IN" sz="2000" dirty="0">
                <a:solidFill>
                  <a:schemeClr val="tx1"/>
                </a:solidFill>
                <a:latin typeface="+mn-lt"/>
              </a:rPr>
              <a:t>Let U= x</a:t>
            </a:r>
            <a:r>
              <a:rPr lang="en-IN" sz="2000" baseline="-25000" dirty="0">
                <a:solidFill>
                  <a:schemeClr val="tx1"/>
                </a:solidFill>
                <a:latin typeface="+mn-lt"/>
              </a:rPr>
              <a:t>1</a:t>
            </a:r>
            <a:r>
              <a:rPr lang="en-IN" sz="2000" dirty="0">
                <a:solidFill>
                  <a:schemeClr val="tx1"/>
                </a:solidFill>
                <a:latin typeface="+mn-lt"/>
              </a:rPr>
              <a:t>-x</a:t>
            </a:r>
            <a:r>
              <a:rPr lang="en-IN" sz="2000" baseline="-25000" dirty="0">
                <a:solidFill>
                  <a:schemeClr val="tx1"/>
                </a:solidFill>
                <a:latin typeface="+mn-lt"/>
              </a:rPr>
              <a:t>2</a:t>
            </a:r>
            <a:r>
              <a:rPr lang="en-IN" sz="2000" dirty="0">
                <a:solidFill>
                  <a:schemeClr val="tx1"/>
                </a:solidFill>
                <a:latin typeface="+mn-lt"/>
              </a:rPr>
              <a:t>.</a:t>
            </a:r>
          </a:p>
        </p:txBody>
      </p:sp>
      <p:sp>
        <p:nvSpPr>
          <p:cNvPr id="3" name="Content Placeholder 2"/>
          <p:cNvSpPr>
            <a:spLocks noGrp="1"/>
          </p:cNvSpPr>
          <p:nvPr>
            <p:ph idx="1"/>
          </p:nvPr>
        </p:nvSpPr>
        <p:spPr>
          <a:xfrm>
            <a:off x="457200" y="1928802"/>
            <a:ext cx="8229600" cy="4395798"/>
          </a:xfrm>
        </p:spPr>
        <p:txBody>
          <a:bodyPr>
            <a:normAutofit/>
          </a:bodyPr>
          <a:lstStyle/>
          <a:p>
            <a:pPr>
              <a:buNone/>
            </a:pPr>
            <a:r>
              <a:rPr lang="en-IN" sz="2000" dirty="0"/>
              <a:t>Therefore U + ΔU =  (x</a:t>
            </a:r>
            <a:r>
              <a:rPr lang="en-IN" sz="2000" baseline="-25000" dirty="0"/>
              <a:t>1</a:t>
            </a:r>
            <a:r>
              <a:rPr lang="en-IN" sz="2000" dirty="0"/>
              <a:t>+Δx</a:t>
            </a:r>
            <a:r>
              <a:rPr lang="en-IN" sz="2000" baseline="-25000" dirty="0"/>
              <a:t>1</a:t>
            </a:r>
            <a:r>
              <a:rPr lang="en-IN" sz="2000" dirty="0"/>
              <a:t>) - ( x</a:t>
            </a:r>
            <a:r>
              <a:rPr lang="en-IN" sz="2000" baseline="-25000" dirty="0"/>
              <a:t>2</a:t>
            </a:r>
            <a:r>
              <a:rPr lang="en-IN" sz="2000" dirty="0"/>
              <a:t>+Δx</a:t>
            </a:r>
            <a:r>
              <a:rPr lang="en-IN" sz="2000" baseline="-25000" dirty="0"/>
              <a:t>2 </a:t>
            </a:r>
            <a:r>
              <a:rPr lang="en-IN" sz="2000" dirty="0"/>
              <a:t>)</a:t>
            </a:r>
          </a:p>
          <a:p>
            <a:pPr>
              <a:buNone/>
            </a:pPr>
            <a:r>
              <a:rPr lang="en-IN" sz="2000" dirty="0"/>
              <a:t>                                   =  (x</a:t>
            </a:r>
            <a:r>
              <a:rPr lang="en-IN" sz="2000" baseline="-25000" dirty="0"/>
              <a:t>1</a:t>
            </a:r>
            <a:r>
              <a:rPr lang="en-IN" sz="2000" dirty="0"/>
              <a:t>- x</a:t>
            </a:r>
            <a:r>
              <a:rPr lang="en-IN" sz="2000" baseline="-25000" dirty="0"/>
              <a:t>2 </a:t>
            </a:r>
            <a:r>
              <a:rPr lang="en-IN" sz="2000" dirty="0"/>
              <a:t>) + (Δx</a:t>
            </a:r>
            <a:r>
              <a:rPr lang="en-IN" sz="2000" baseline="-25000" dirty="0"/>
              <a:t>1</a:t>
            </a:r>
            <a:r>
              <a:rPr lang="en-IN" sz="2000" dirty="0"/>
              <a:t>-Δx</a:t>
            </a:r>
            <a:r>
              <a:rPr lang="en-IN" sz="2000" baseline="-25000" dirty="0"/>
              <a:t>2 </a:t>
            </a:r>
            <a:r>
              <a:rPr lang="en-IN" sz="2000" dirty="0"/>
              <a:t>)</a:t>
            </a:r>
          </a:p>
          <a:p>
            <a:pPr>
              <a:buNone/>
            </a:pPr>
            <a:r>
              <a:rPr lang="en-IN" sz="2000" dirty="0"/>
              <a:t>                                   = U + (Δx</a:t>
            </a:r>
            <a:r>
              <a:rPr lang="en-IN" sz="2000" baseline="-25000" dirty="0"/>
              <a:t>1</a:t>
            </a:r>
            <a:r>
              <a:rPr lang="en-IN" sz="2000" dirty="0"/>
              <a:t>-Δx</a:t>
            </a:r>
            <a:r>
              <a:rPr lang="en-IN" sz="2000" baseline="-25000" dirty="0"/>
              <a:t>2 </a:t>
            </a:r>
            <a:r>
              <a:rPr lang="en-IN" sz="2000" dirty="0"/>
              <a:t>)</a:t>
            </a:r>
          </a:p>
          <a:p>
            <a:pPr>
              <a:buNone/>
            </a:pPr>
            <a:r>
              <a:rPr lang="en-IN" sz="2000" dirty="0"/>
              <a:t>               =&gt;  ΔU = (Δx</a:t>
            </a:r>
            <a:r>
              <a:rPr lang="en-IN" sz="2000" baseline="-25000" dirty="0"/>
              <a:t>1</a:t>
            </a:r>
            <a:r>
              <a:rPr lang="en-IN" sz="2000" dirty="0"/>
              <a:t>-Δx</a:t>
            </a:r>
            <a:r>
              <a:rPr lang="en-IN" sz="2000" baseline="-25000" dirty="0"/>
              <a:t>2 </a:t>
            </a:r>
            <a:r>
              <a:rPr lang="en-IN" sz="2000" dirty="0"/>
              <a:t>)</a:t>
            </a:r>
          </a:p>
          <a:p>
            <a:pPr>
              <a:buNone/>
            </a:pPr>
            <a:endParaRPr lang="en-IN" sz="2000" dirty="0"/>
          </a:p>
          <a:p>
            <a:pPr>
              <a:buNone/>
            </a:pPr>
            <a:r>
              <a:rPr lang="en-IN" sz="2000" dirty="0"/>
              <a:t>               =&gt;  (       )  = (       ) - (       )</a:t>
            </a:r>
          </a:p>
          <a:p>
            <a:pPr>
              <a:buNone/>
            </a:pPr>
            <a:endParaRPr lang="en-IN" sz="2000" dirty="0"/>
          </a:p>
          <a:p>
            <a:pPr>
              <a:buNone/>
            </a:pPr>
            <a:r>
              <a:rPr lang="en-IN" sz="2000" dirty="0"/>
              <a:t>Therefore absolute error = │ΔU│= │Δx</a:t>
            </a:r>
            <a:r>
              <a:rPr lang="en-IN" sz="2000" baseline="-25000" dirty="0"/>
              <a:t>1</a:t>
            </a:r>
            <a:r>
              <a:rPr lang="en-IN" sz="2000" dirty="0"/>
              <a:t>-Δx</a:t>
            </a:r>
            <a:r>
              <a:rPr lang="en-IN" sz="2000" baseline="-25000" dirty="0"/>
              <a:t>2 </a:t>
            </a:r>
            <a:r>
              <a:rPr lang="en-IN" sz="2000" dirty="0"/>
              <a:t>│≤│Δx</a:t>
            </a:r>
            <a:r>
              <a:rPr lang="en-IN" sz="2000" baseline="-25000" dirty="0"/>
              <a:t>1</a:t>
            </a:r>
            <a:r>
              <a:rPr lang="en-IN" sz="2000" dirty="0"/>
              <a:t>│+│Δx</a:t>
            </a:r>
            <a:r>
              <a:rPr lang="en-IN" sz="2000" baseline="-25000" dirty="0"/>
              <a:t>2 </a:t>
            </a:r>
            <a:r>
              <a:rPr lang="en-IN" sz="2000" dirty="0"/>
              <a:t>│</a:t>
            </a:r>
          </a:p>
          <a:p>
            <a:pPr>
              <a:buNone/>
            </a:pPr>
            <a:endParaRPr lang="en-IN" sz="2000" dirty="0"/>
          </a:p>
          <a:p>
            <a:pPr>
              <a:buNone/>
            </a:pPr>
            <a:r>
              <a:rPr lang="en-IN" sz="2000" dirty="0"/>
              <a:t>and relative error = │      │≤ │       │+│     │.</a:t>
            </a:r>
          </a:p>
          <a:p>
            <a:endParaRPr lang="en-IN" sz="2000" dirty="0"/>
          </a:p>
        </p:txBody>
      </p:sp>
      <p:sp>
        <p:nvSpPr>
          <p:cNvPr id="102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1025"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2000232" y="3714752"/>
            <a:ext cx="352425" cy="495300"/>
          </a:xfrm>
          <a:prstGeom prst="rect">
            <a:avLst/>
          </a:prstGeom>
          <a:noFill/>
        </p:spPr>
      </p:pic>
      <p:sp>
        <p:nvSpPr>
          <p:cNvPr id="1028"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1027" name="Picture 3"/>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3000364" y="3714752"/>
            <a:ext cx="419100" cy="495300"/>
          </a:xfrm>
          <a:prstGeom prst="rect">
            <a:avLst/>
          </a:prstGeom>
          <a:noFill/>
        </p:spPr>
      </p:pic>
      <p:sp>
        <p:nvSpPr>
          <p:cNvPr id="1030"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sp>
        <p:nvSpPr>
          <p:cNvPr id="1032"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1031" name="Picture 7"/>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3857620" y="3714752"/>
            <a:ext cx="381000" cy="495300"/>
          </a:xfrm>
          <a:prstGeom prst="rect">
            <a:avLst/>
          </a:prstGeom>
          <a:noFill/>
        </p:spPr>
      </p:pic>
      <p:sp>
        <p:nvSpPr>
          <p:cNvPr id="1034" name="Rectangle 1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1033" name="Picture 9"/>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2857488" y="5214950"/>
            <a:ext cx="352425" cy="495300"/>
          </a:xfrm>
          <a:prstGeom prst="rect">
            <a:avLst/>
          </a:prstGeom>
          <a:noFill/>
        </p:spPr>
      </p:pic>
      <p:sp>
        <p:nvSpPr>
          <p:cNvPr id="1036" name="Rectangle 1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1035" name="Picture 11"/>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3786182" y="5214950"/>
            <a:ext cx="419100" cy="495300"/>
          </a:xfrm>
          <a:prstGeom prst="rect">
            <a:avLst/>
          </a:prstGeom>
          <a:noFill/>
        </p:spPr>
      </p:pic>
      <p:sp>
        <p:nvSpPr>
          <p:cNvPr id="1038" name="Rectangle 1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1037" name="Picture 13"/>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4714876" y="5214950"/>
            <a:ext cx="381000" cy="495300"/>
          </a:xfrm>
          <a:prstGeom prst="rect">
            <a:avLst/>
          </a:prstGeom>
          <a:noFill/>
        </p:spPr>
      </p:pic>
    </p:spTree>
  </p:cSld>
  <p:clrMapOvr>
    <a:masterClrMapping/>
  </p:clrMapOvr>
  <p:transition>
    <p:wedg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081838"/>
          </a:xfrm>
        </p:spPr>
        <p:txBody>
          <a:bodyPr>
            <a:normAutofit fontScale="90000"/>
          </a:bodyPr>
          <a:lstStyle/>
          <a:p>
            <a:r>
              <a:rPr lang="en-IN" sz="2200" b="1" dirty="0">
                <a:solidFill>
                  <a:srgbClr val="7030A0"/>
                </a:solidFill>
              </a:rPr>
              <a:t>The error in the Product of two numbers</a:t>
            </a:r>
            <a:br>
              <a:rPr lang="en-IN" sz="2200" b="1" dirty="0">
                <a:solidFill>
                  <a:srgbClr val="7030A0"/>
                </a:solidFill>
              </a:rPr>
            </a:br>
            <a:br>
              <a:rPr lang="en-IN" sz="1800" dirty="0">
                <a:solidFill>
                  <a:schemeClr val="tx1"/>
                </a:solidFill>
              </a:rPr>
            </a:br>
            <a:r>
              <a:rPr lang="en-IN" sz="2000" dirty="0">
                <a:solidFill>
                  <a:schemeClr val="tx1"/>
                </a:solidFill>
              </a:rPr>
              <a:t>Let U = x</a:t>
            </a:r>
            <a:r>
              <a:rPr lang="en-IN" sz="2000" baseline="-25000" dirty="0">
                <a:solidFill>
                  <a:schemeClr val="tx1"/>
                </a:solidFill>
              </a:rPr>
              <a:t>1</a:t>
            </a:r>
            <a:r>
              <a:rPr lang="en-IN" sz="2000" dirty="0">
                <a:solidFill>
                  <a:schemeClr val="tx1"/>
                </a:solidFill>
              </a:rPr>
              <a:t>.x</a:t>
            </a:r>
            <a:r>
              <a:rPr lang="en-IN" sz="2000" baseline="-25000" dirty="0">
                <a:solidFill>
                  <a:schemeClr val="tx1"/>
                </a:solidFill>
              </a:rPr>
              <a:t>2</a:t>
            </a:r>
            <a:r>
              <a:rPr lang="en-IN" sz="2000" dirty="0">
                <a:solidFill>
                  <a:schemeClr val="tx1"/>
                </a:solidFill>
              </a:rPr>
              <a:t> and E</a:t>
            </a:r>
            <a:r>
              <a:rPr lang="en-IN" sz="2000" baseline="-25000" dirty="0">
                <a:solidFill>
                  <a:schemeClr val="tx1"/>
                </a:solidFill>
              </a:rPr>
              <a:t>A</a:t>
            </a:r>
            <a:r>
              <a:rPr lang="en-IN" sz="2000" dirty="0">
                <a:solidFill>
                  <a:schemeClr val="tx1"/>
                </a:solidFill>
              </a:rPr>
              <a:t> denote the absolute error in the product of the given numbe</a:t>
            </a:r>
            <a:r>
              <a:rPr lang="en-IN" sz="2000" dirty="0"/>
              <a:t>rs then</a:t>
            </a:r>
            <a:br>
              <a:rPr lang="en-IN" sz="2000" dirty="0"/>
            </a:br>
            <a:endParaRPr lang="en-IN" sz="2000" dirty="0"/>
          </a:p>
        </p:txBody>
      </p:sp>
      <p:sp>
        <p:nvSpPr>
          <p:cNvPr id="3" name="Content Placeholder 2"/>
          <p:cNvSpPr>
            <a:spLocks noGrp="1"/>
          </p:cNvSpPr>
          <p:nvPr>
            <p:ph idx="1"/>
          </p:nvPr>
        </p:nvSpPr>
        <p:spPr>
          <a:xfrm>
            <a:off x="457200" y="1643050"/>
            <a:ext cx="8229600" cy="4681550"/>
          </a:xfrm>
        </p:spPr>
        <p:txBody>
          <a:bodyPr>
            <a:normAutofit/>
          </a:bodyPr>
          <a:lstStyle/>
          <a:p>
            <a:pPr>
              <a:buNone/>
            </a:pPr>
            <a:r>
              <a:rPr lang="en-IN" sz="1800" dirty="0"/>
              <a:t>E</a:t>
            </a:r>
            <a:r>
              <a:rPr lang="en-IN" sz="1800" baseline="-25000" dirty="0"/>
              <a:t>A</a:t>
            </a:r>
            <a:r>
              <a:rPr lang="en-IN" sz="1800" dirty="0"/>
              <a:t> = (x</a:t>
            </a:r>
            <a:r>
              <a:rPr lang="en-IN" sz="1800" baseline="-25000" dirty="0"/>
              <a:t>1</a:t>
            </a:r>
            <a:r>
              <a:rPr lang="en-IN" sz="1800" dirty="0"/>
              <a:t>+Δx</a:t>
            </a:r>
            <a:r>
              <a:rPr lang="en-IN" sz="1800" baseline="-25000" dirty="0"/>
              <a:t>1</a:t>
            </a:r>
            <a:r>
              <a:rPr lang="en-IN" sz="1800" dirty="0"/>
              <a:t>)( x</a:t>
            </a:r>
            <a:r>
              <a:rPr lang="en-IN" sz="1800" baseline="-25000" dirty="0"/>
              <a:t>2</a:t>
            </a:r>
            <a:r>
              <a:rPr lang="en-IN" sz="1800" dirty="0"/>
              <a:t>+Δx</a:t>
            </a:r>
            <a:r>
              <a:rPr lang="en-IN" sz="1800" baseline="-25000" dirty="0"/>
              <a:t>2 </a:t>
            </a:r>
            <a:r>
              <a:rPr lang="en-IN" sz="1800" dirty="0"/>
              <a:t>)- x</a:t>
            </a:r>
            <a:r>
              <a:rPr lang="en-IN" sz="1800" baseline="-25000" dirty="0"/>
              <a:t>1</a:t>
            </a:r>
            <a:r>
              <a:rPr lang="en-IN" sz="1800" dirty="0"/>
              <a:t>.x</a:t>
            </a:r>
            <a:r>
              <a:rPr lang="en-IN" sz="1800" baseline="-25000" dirty="0"/>
              <a:t>2</a:t>
            </a:r>
          </a:p>
          <a:p>
            <a:pPr>
              <a:buNone/>
            </a:pPr>
            <a:endParaRPr lang="en-IN" sz="1800" dirty="0"/>
          </a:p>
          <a:p>
            <a:pPr>
              <a:buNone/>
            </a:pPr>
            <a:r>
              <a:rPr lang="en-IN" sz="1800" dirty="0"/>
              <a:t>     = x</a:t>
            </a:r>
            <a:r>
              <a:rPr lang="en-IN" sz="1800" baseline="-25000" dirty="0"/>
              <a:t>1 </a:t>
            </a:r>
            <a:r>
              <a:rPr lang="en-IN" sz="1800" dirty="0"/>
              <a:t>Δx</a:t>
            </a:r>
            <a:r>
              <a:rPr lang="en-IN" sz="1800" baseline="-25000" dirty="0"/>
              <a:t>2</a:t>
            </a:r>
            <a:r>
              <a:rPr lang="en-IN" sz="1800" dirty="0"/>
              <a:t>+ x</a:t>
            </a:r>
            <a:r>
              <a:rPr lang="en-IN" sz="1800" baseline="-25000" dirty="0"/>
              <a:t>2 </a:t>
            </a:r>
            <a:r>
              <a:rPr lang="en-IN" sz="1800" dirty="0"/>
              <a:t>Δx</a:t>
            </a:r>
            <a:r>
              <a:rPr lang="en-IN" sz="1800" baseline="-25000" dirty="0"/>
              <a:t>1</a:t>
            </a:r>
            <a:r>
              <a:rPr lang="en-IN" sz="1800" dirty="0"/>
              <a:t> +</a:t>
            </a:r>
            <a:r>
              <a:rPr lang="en-IN" sz="1800" baseline="-25000" dirty="0"/>
              <a:t> </a:t>
            </a:r>
            <a:r>
              <a:rPr lang="en-IN" sz="1800" dirty="0"/>
              <a:t>x</a:t>
            </a:r>
            <a:r>
              <a:rPr lang="en-IN" sz="1800" baseline="-25000" dirty="0"/>
              <a:t>1</a:t>
            </a:r>
            <a:r>
              <a:rPr lang="en-IN" sz="1800" dirty="0"/>
              <a:t>.x</a:t>
            </a:r>
            <a:r>
              <a:rPr lang="en-IN" sz="1800" baseline="-25000" dirty="0"/>
              <a:t>2  </a:t>
            </a:r>
            <a:r>
              <a:rPr lang="en-IN" sz="1800" dirty="0"/>
              <a:t>- x</a:t>
            </a:r>
            <a:r>
              <a:rPr lang="en-IN" sz="1800" baseline="-25000" dirty="0"/>
              <a:t>1</a:t>
            </a:r>
            <a:r>
              <a:rPr lang="en-IN" sz="1800" dirty="0"/>
              <a:t>.x</a:t>
            </a:r>
            <a:r>
              <a:rPr lang="en-IN" sz="1800" baseline="-25000" dirty="0"/>
              <a:t>2</a:t>
            </a:r>
          </a:p>
          <a:p>
            <a:pPr>
              <a:buNone/>
            </a:pPr>
            <a:endParaRPr lang="en-IN" sz="1800" dirty="0"/>
          </a:p>
          <a:p>
            <a:pPr>
              <a:buNone/>
            </a:pPr>
            <a:r>
              <a:rPr lang="en-IN" sz="1800" dirty="0"/>
              <a:t>     = x</a:t>
            </a:r>
            <a:r>
              <a:rPr lang="en-IN" sz="1800" baseline="-25000" dirty="0"/>
              <a:t>1 </a:t>
            </a:r>
            <a:r>
              <a:rPr lang="en-IN" sz="1800" dirty="0"/>
              <a:t>Δx</a:t>
            </a:r>
            <a:r>
              <a:rPr lang="en-IN" sz="1800" baseline="-25000" dirty="0"/>
              <a:t>2</a:t>
            </a:r>
            <a:r>
              <a:rPr lang="en-IN" sz="1800" dirty="0"/>
              <a:t>+ x</a:t>
            </a:r>
            <a:r>
              <a:rPr lang="en-IN" sz="1800" baseline="-25000" dirty="0"/>
              <a:t>2 </a:t>
            </a:r>
            <a:r>
              <a:rPr lang="en-IN" sz="1800" dirty="0"/>
              <a:t>Δx</a:t>
            </a:r>
            <a:r>
              <a:rPr lang="en-IN" sz="1800" baseline="-25000" dirty="0"/>
              <a:t>1</a:t>
            </a:r>
            <a:r>
              <a:rPr lang="en-IN" sz="1800" dirty="0"/>
              <a:t> ( approximately )</a:t>
            </a:r>
          </a:p>
          <a:p>
            <a:pPr>
              <a:buNone/>
            </a:pPr>
            <a:endParaRPr lang="en-IN" sz="1800" dirty="0"/>
          </a:p>
          <a:p>
            <a:pPr>
              <a:buNone/>
            </a:pPr>
            <a:r>
              <a:rPr lang="en-IN" sz="1800" dirty="0"/>
              <a:t>and the relative error E</a:t>
            </a:r>
            <a:r>
              <a:rPr lang="en-IN" sz="1800" baseline="-25000" dirty="0"/>
              <a:t>R</a:t>
            </a:r>
            <a:r>
              <a:rPr lang="en-IN" sz="1800" dirty="0"/>
              <a:t> =          = </a:t>
            </a:r>
          </a:p>
          <a:p>
            <a:pPr>
              <a:buNone/>
            </a:pPr>
            <a:endParaRPr lang="en-IN" sz="1800" dirty="0"/>
          </a:p>
          <a:p>
            <a:pPr>
              <a:buNone/>
            </a:pPr>
            <a:r>
              <a:rPr lang="en-IN" sz="1800" dirty="0" err="1"/>
              <a:t>i.e</a:t>
            </a:r>
            <a:r>
              <a:rPr lang="en-IN" sz="1800" dirty="0"/>
              <a:t>  E</a:t>
            </a:r>
            <a:r>
              <a:rPr lang="en-IN" sz="1800" baseline="-25000" dirty="0"/>
              <a:t>R</a:t>
            </a:r>
            <a:r>
              <a:rPr lang="en-IN" sz="1800" dirty="0"/>
              <a:t> =                      </a:t>
            </a:r>
            <a:r>
              <a:rPr lang="en-IN" sz="1800" baseline="-25000" dirty="0"/>
              <a:t> </a:t>
            </a:r>
            <a:r>
              <a:rPr lang="en-IN" sz="1800" dirty="0"/>
              <a:t>.</a:t>
            </a:r>
          </a:p>
          <a:p>
            <a:pPr>
              <a:buNone/>
            </a:pPr>
            <a:endParaRPr lang="en-IN" sz="1800" dirty="0"/>
          </a:p>
          <a:p>
            <a:pPr>
              <a:buNone/>
            </a:pPr>
            <a:r>
              <a:rPr lang="en-IN" sz="1800" dirty="0"/>
              <a:t>Similarly the relative error in the product of n numbers is</a:t>
            </a:r>
          </a:p>
          <a:p>
            <a:pPr>
              <a:buNone/>
            </a:pPr>
            <a:endParaRPr lang="en-IN" sz="1800" dirty="0"/>
          </a:p>
          <a:p>
            <a:pPr>
              <a:buNone/>
            </a:pPr>
            <a:r>
              <a:rPr lang="en-IN" sz="1800" dirty="0"/>
              <a:t>E</a:t>
            </a:r>
            <a:r>
              <a:rPr lang="en-IN" sz="1800" baseline="-25000" dirty="0"/>
              <a:t>R</a:t>
            </a:r>
            <a:r>
              <a:rPr lang="en-IN" sz="1800" dirty="0"/>
              <a:t> = </a:t>
            </a:r>
          </a:p>
          <a:p>
            <a:endParaRPr lang="en-IN" sz="1800" dirty="0"/>
          </a:p>
        </p:txBody>
      </p:sp>
      <p:sp>
        <p:nvSpPr>
          <p:cNvPr id="23554"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23553"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3214678" y="3571876"/>
            <a:ext cx="209550" cy="495300"/>
          </a:xfrm>
          <a:prstGeom prst="rect">
            <a:avLst/>
          </a:prstGeom>
          <a:noFill/>
        </p:spPr>
      </p:pic>
      <p:sp>
        <p:nvSpPr>
          <p:cNvPr id="23556"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23555" name="Picture 3"/>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3857620" y="3571876"/>
            <a:ext cx="1438275" cy="542925"/>
          </a:xfrm>
          <a:prstGeom prst="rect">
            <a:avLst/>
          </a:prstGeom>
          <a:noFill/>
        </p:spPr>
      </p:pic>
      <p:sp>
        <p:nvSpPr>
          <p:cNvPr id="23558"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23557" name="Picture 5"/>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1428728" y="4214818"/>
            <a:ext cx="923925" cy="533400"/>
          </a:xfrm>
          <a:prstGeom prst="rect">
            <a:avLst/>
          </a:prstGeom>
          <a:noFill/>
        </p:spPr>
      </p:pic>
      <p:sp>
        <p:nvSpPr>
          <p:cNvPr id="23560"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23559" name="Picture 7"/>
          <p:cNvPicPr>
            <a:picLocks noChangeAspect="1" noChangeArrowheads="1"/>
          </p:cNvPicPr>
          <p:nvPr/>
        </p:nvPicPr>
        <p:blipFill>
          <a:blip r:embed="rId5">
            <a:clrChange>
              <a:clrFrom>
                <a:srgbClr val="FFFFFF"/>
              </a:clrFrom>
              <a:clrTo>
                <a:srgbClr val="FFFFFF">
                  <a:alpha val="0"/>
                </a:srgbClr>
              </a:clrTo>
            </a:clrChange>
          </a:blip>
          <a:srcRect/>
          <a:stretch>
            <a:fillRect/>
          </a:stretch>
        </p:blipFill>
        <p:spPr bwMode="auto">
          <a:xfrm>
            <a:off x="1071538" y="5500702"/>
            <a:ext cx="1943100" cy="533400"/>
          </a:xfrm>
          <a:prstGeom prst="rect">
            <a:avLst/>
          </a:prstGeom>
          <a:noFill/>
        </p:spPr>
      </p:pic>
    </p:spTree>
  </p:cSld>
  <p:clrMapOvr>
    <a:masterClrMapping/>
  </p:clrMapOvr>
  <p:transition>
    <p:wedg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67524"/>
          </a:xfrm>
        </p:spPr>
        <p:txBody>
          <a:bodyPr>
            <a:normAutofit fontScale="90000"/>
          </a:bodyPr>
          <a:lstStyle/>
          <a:p>
            <a:r>
              <a:rPr lang="en-IN" sz="2200" b="1" dirty="0">
                <a:solidFill>
                  <a:schemeClr val="accent4"/>
                </a:solidFill>
              </a:rPr>
              <a:t>The error in the quotient  of two numbers</a:t>
            </a:r>
            <a:br>
              <a:rPr lang="en-IN" sz="2200" dirty="0">
                <a:solidFill>
                  <a:schemeClr val="accent4"/>
                </a:solidFill>
              </a:rPr>
            </a:br>
            <a:r>
              <a:rPr lang="en-IN" sz="2000" dirty="0"/>
              <a:t>Let E</a:t>
            </a:r>
            <a:r>
              <a:rPr lang="en-IN" sz="2000" baseline="-25000" dirty="0"/>
              <a:t>A</a:t>
            </a:r>
            <a:r>
              <a:rPr lang="en-IN" sz="2000" dirty="0"/>
              <a:t> denote the absolute error in the quotient of the given numbers then</a:t>
            </a:r>
            <a:br>
              <a:rPr lang="en-IN" sz="2000" dirty="0"/>
            </a:br>
            <a:endParaRPr lang="en-IN" sz="2000" dirty="0"/>
          </a:p>
        </p:txBody>
      </p:sp>
      <p:sp>
        <p:nvSpPr>
          <p:cNvPr id="3" name="Content Placeholder 2"/>
          <p:cNvSpPr>
            <a:spLocks noGrp="1"/>
          </p:cNvSpPr>
          <p:nvPr>
            <p:ph idx="1"/>
          </p:nvPr>
        </p:nvSpPr>
        <p:spPr>
          <a:xfrm>
            <a:off x="457200" y="1428736"/>
            <a:ext cx="8229600" cy="4895864"/>
          </a:xfrm>
        </p:spPr>
        <p:txBody>
          <a:bodyPr>
            <a:normAutofit/>
          </a:bodyPr>
          <a:lstStyle/>
          <a:p>
            <a:pPr>
              <a:buNone/>
            </a:pPr>
            <a:r>
              <a:rPr lang="en-IN" sz="1800" dirty="0"/>
              <a:t>E</a:t>
            </a:r>
            <a:r>
              <a:rPr lang="en-IN" sz="1800" baseline="-25000" dirty="0"/>
              <a:t>A</a:t>
            </a:r>
            <a:r>
              <a:rPr lang="en-IN" sz="1800" dirty="0"/>
              <a:t>  =                    -  </a:t>
            </a:r>
          </a:p>
          <a:p>
            <a:pPr>
              <a:buNone/>
            </a:pPr>
            <a:endParaRPr lang="en-IN" sz="1800" dirty="0"/>
          </a:p>
          <a:p>
            <a:pPr>
              <a:buNone/>
            </a:pPr>
            <a:r>
              <a:rPr lang="en-IN" sz="1800" dirty="0"/>
              <a:t>      = </a:t>
            </a:r>
          </a:p>
          <a:p>
            <a:pPr>
              <a:buNone/>
            </a:pPr>
            <a:endParaRPr lang="en-IN" sz="1800" dirty="0"/>
          </a:p>
          <a:p>
            <a:pPr>
              <a:buNone/>
            </a:pPr>
            <a:r>
              <a:rPr lang="en-IN" sz="1800" dirty="0"/>
              <a:t>     =</a:t>
            </a:r>
          </a:p>
          <a:p>
            <a:pPr>
              <a:buNone/>
            </a:pPr>
            <a:r>
              <a:rPr lang="en-IN" sz="1800" dirty="0"/>
              <a:t> </a:t>
            </a:r>
          </a:p>
          <a:p>
            <a:pPr>
              <a:buNone/>
            </a:pPr>
            <a:endParaRPr lang="en-IN" sz="1800" dirty="0"/>
          </a:p>
          <a:p>
            <a:pPr>
              <a:buNone/>
            </a:pPr>
            <a:r>
              <a:rPr lang="en-IN" sz="1800" dirty="0"/>
              <a:t>      =   </a:t>
            </a:r>
          </a:p>
          <a:p>
            <a:pPr>
              <a:buNone/>
            </a:pPr>
            <a:endParaRPr lang="en-IN" sz="1800" dirty="0"/>
          </a:p>
          <a:p>
            <a:pPr>
              <a:buNone/>
            </a:pPr>
            <a:r>
              <a:rPr lang="en-IN" sz="1800" dirty="0"/>
              <a:t>      =</a:t>
            </a:r>
          </a:p>
          <a:p>
            <a:pPr>
              <a:buNone/>
            </a:pPr>
            <a:r>
              <a:rPr lang="en-IN" sz="1800" dirty="0"/>
              <a:t>   </a:t>
            </a:r>
          </a:p>
          <a:p>
            <a:pPr>
              <a:buNone/>
            </a:pPr>
            <a:endParaRPr lang="en-IN" sz="1800" dirty="0"/>
          </a:p>
          <a:p>
            <a:pPr>
              <a:buNone/>
            </a:pPr>
            <a:r>
              <a:rPr lang="en-IN" sz="1800" dirty="0"/>
              <a:t>     =                              =                             approximately.</a:t>
            </a:r>
          </a:p>
          <a:p>
            <a:endParaRPr lang="en-IN" sz="1800" dirty="0"/>
          </a:p>
        </p:txBody>
      </p:sp>
      <p:sp>
        <p:nvSpPr>
          <p:cNvPr id="24578"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24577"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1142976" y="1357298"/>
            <a:ext cx="828675" cy="533400"/>
          </a:xfrm>
          <a:prstGeom prst="rect">
            <a:avLst/>
          </a:prstGeom>
          <a:noFill/>
        </p:spPr>
      </p:pic>
      <p:sp>
        <p:nvSpPr>
          <p:cNvPr id="24580"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24579" name="Picture 3"/>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2357422" y="1428736"/>
            <a:ext cx="200025" cy="495300"/>
          </a:xfrm>
          <a:prstGeom prst="rect">
            <a:avLst/>
          </a:prstGeom>
          <a:noFill/>
        </p:spPr>
      </p:pic>
      <p:sp>
        <p:nvSpPr>
          <p:cNvPr id="24582"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24581" name="Picture 5"/>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1142976" y="2000240"/>
            <a:ext cx="2876550" cy="552450"/>
          </a:xfrm>
          <a:prstGeom prst="rect">
            <a:avLst/>
          </a:prstGeom>
          <a:noFill/>
        </p:spPr>
      </p:pic>
      <p:sp>
        <p:nvSpPr>
          <p:cNvPr id="24584"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24583" name="Picture 7"/>
          <p:cNvPicPr>
            <a:picLocks noChangeAspect="1" noChangeArrowheads="1"/>
          </p:cNvPicPr>
          <p:nvPr/>
        </p:nvPicPr>
        <p:blipFill>
          <a:blip r:embed="rId5">
            <a:clrChange>
              <a:clrFrom>
                <a:srgbClr val="FFFFFF"/>
              </a:clrFrom>
              <a:clrTo>
                <a:srgbClr val="FFFFFF">
                  <a:alpha val="0"/>
                </a:srgbClr>
              </a:clrTo>
            </a:clrChange>
          </a:blip>
          <a:srcRect/>
          <a:stretch>
            <a:fillRect/>
          </a:stretch>
        </p:blipFill>
        <p:spPr bwMode="auto">
          <a:xfrm>
            <a:off x="1071538" y="2714620"/>
            <a:ext cx="1609725" cy="552450"/>
          </a:xfrm>
          <a:prstGeom prst="rect">
            <a:avLst/>
          </a:prstGeom>
          <a:noFill/>
        </p:spPr>
      </p:pic>
      <p:sp>
        <p:nvSpPr>
          <p:cNvPr id="24586" name="Rectangle 1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24585" name="Picture 9"/>
          <p:cNvPicPr>
            <a:picLocks noChangeAspect="1" noChangeArrowheads="1"/>
          </p:cNvPicPr>
          <p:nvPr/>
        </p:nvPicPr>
        <p:blipFill>
          <a:blip r:embed="rId6">
            <a:clrChange>
              <a:clrFrom>
                <a:srgbClr val="FFFFFF"/>
              </a:clrFrom>
              <a:clrTo>
                <a:srgbClr val="FFFFFF">
                  <a:alpha val="0"/>
                </a:srgbClr>
              </a:clrTo>
            </a:clrChange>
          </a:blip>
          <a:srcRect/>
          <a:stretch>
            <a:fillRect/>
          </a:stretch>
        </p:blipFill>
        <p:spPr bwMode="auto">
          <a:xfrm>
            <a:off x="1142976" y="3500438"/>
            <a:ext cx="1962150" cy="752475"/>
          </a:xfrm>
          <a:prstGeom prst="rect">
            <a:avLst/>
          </a:prstGeom>
          <a:noFill/>
        </p:spPr>
      </p:pic>
      <p:sp>
        <p:nvSpPr>
          <p:cNvPr id="24588" name="Rectangle 1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24587" name="Picture 11"/>
          <p:cNvPicPr>
            <a:picLocks noChangeAspect="1" noChangeArrowheads="1"/>
          </p:cNvPicPr>
          <p:nvPr/>
        </p:nvPicPr>
        <p:blipFill>
          <a:blip r:embed="rId7">
            <a:clrChange>
              <a:clrFrom>
                <a:srgbClr val="FFFFFF"/>
              </a:clrFrom>
              <a:clrTo>
                <a:srgbClr val="FFFFFF">
                  <a:alpha val="0"/>
                </a:srgbClr>
              </a:clrTo>
            </a:clrChange>
          </a:blip>
          <a:srcRect/>
          <a:stretch>
            <a:fillRect/>
          </a:stretch>
        </p:blipFill>
        <p:spPr bwMode="auto">
          <a:xfrm>
            <a:off x="1071538" y="4214818"/>
            <a:ext cx="1371600" cy="733425"/>
          </a:xfrm>
          <a:prstGeom prst="rect">
            <a:avLst/>
          </a:prstGeom>
          <a:noFill/>
        </p:spPr>
      </p:pic>
      <p:sp>
        <p:nvSpPr>
          <p:cNvPr id="24590" name="Rectangle 1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24589" name="Picture 13"/>
          <p:cNvPicPr>
            <a:picLocks noChangeAspect="1" noChangeArrowheads="1"/>
          </p:cNvPicPr>
          <p:nvPr/>
        </p:nvPicPr>
        <p:blipFill>
          <a:blip r:embed="rId8">
            <a:clrChange>
              <a:clrFrom>
                <a:srgbClr val="FFFFFF"/>
              </a:clrFrom>
              <a:clrTo>
                <a:srgbClr val="FFFFFF">
                  <a:alpha val="0"/>
                </a:srgbClr>
              </a:clrTo>
            </a:clrChange>
          </a:blip>
          <a:srcRect/>
          <a:stretch>
            <a:fillRect/>
          </a:stretch>
        </p:blipFill>
        <p:spPr bwMode="auto">
          <a:xfrm>
            <a:off x="1071538" y="5143512"/>
            <a:ext cx="1400175" cy="933450"/>
          </a:xfrm>
          <a:prstGeom prst="rect">
            <a:avLst/>
          </a:prstGeom>
          <a:noFill/>
        </p:spPr>
      </p:pic>
      <p:sp>
        <p:nvSpPr>
          <p:cNvPr id="24592" name="Rectangle 1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24591" name="Picture 15"/>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3000364" y="5357826"/>
            <a:ext cx="200025" cy="495300"/>
          </a:xfrm>
          <a:prstGeom prst="rect">
            <a:avLst/>
          </a:prstGeom>
          <a:noFill/>
        </p:spPr>
      </p:pic>
      <p:sp>
        <p:nvSpPr>
          <p:cNvPr id="24594" name="Rectangle 1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24593" name="Picture 17"/>
          <p:cNvPicPr>
            <a:picLocks noChangeAspect="1" noChangeArrowheads="1"/>
          </p:cNvPicPr>
          <p:nvPr/>
        </p:nvPicPr>
        <p:blipFill>
          <a:blip r:embed="rId9">
            <a:clrChange>
              <a:clrFrom>
                <a:srgbClr val="FFFFFF"/>
              </a:clrFrom>
              <a:clrTo>
                <a:srgbClr val="FFFFFF">
                  <a:alpha val="0"/>
                </a:srgbClr>
              </a:clrTo>
            </a:clrChange>
          </a:blip>
          <a:srcRect/>
          <a:stretch>
            <a:fillRect/>
          </a:stretch>
        </p:blipFill>
        <p:spPr bwMode="auto">
          <a:xfrm>
            <a:off x="3286116" y="5286388"/>
            <a:ext cx="1076325" cy="533400"/>
          </a:xfrm>
          <a:prstGeom prst="rect">
            <a:avLst/>
          </a:prstGeom>
          <a:noFill/>
        </p:spPr>
      </p:pic>
    </p:spTree>
  </p:cSld>
  <p:clrMapOvr>
    <a:masterClrMapping/>
  </p:clrMapOvr>
  <p:transition>
    <p:wedg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57232"/>
            <a:ext cx="8229600" cy="3071834"/>
          </a:xfrm>
        </p:spPr>
        <p:txBody>
          <a:bodyPr>
            <a:noAutofit/>
          </a:bodyPr>
          <a:lstStyle/>
          <a:p>
            <a:pPr lvl="0"/>
            <a:br>
              <a:rPr lang="en-IN" sz="1800" b="1" dirty="0">
                <a:solidFill>
                  <a:schemeClr val="tx1"/>
                </a:solidFill>
              </a:rPr>
            </a:br>
            <a:br>
              <a:rPr lang="en-IN" sz="1800" b="1" dirty="0">
                <a:solidFill>
                  <a:schemeClr val="tx1"/>
                </a:solidFill>
              </a:rPr>
            </a:br>
            <a:br>
              <a:rPr lang="en-IN" sz="1800" b="1" dirty="0">
                <a:solidFill>
                  <a:schemeClr val="tx1"/>
                </a:solidFill>
              </a:rPr>
            </a:br>
            <a:br>
              <a:rPr lang="en-IN" sz="1800" b="1" dirty="0">
                <a:solidFill>
                  <a:schemeClr val="tx1"/>
                </a:solidFill>
              </a:rPr>
            </a:br>
            <a:br>
              <a:rPr lang="en-IN" sz="1800" b="1" dirty="0">
                <a:solidFill>
                  <a:schemeClr val="tx1"/>
                </a:solidFill>
              </a:rPr>
            </a:br>
            <a:br>
              <a:rPr lang="en-IN" sz="1800" b="1" dirty="0">
                <a:solidFill>
                  <a:schemeClr val="tx1"/>
                </a:solidFill>
              </a:rPr>
            </a:br>
            <a:br>
              <a:rPr lang="en-IN" sz="1800" b="1" dirty="0">
                <a:solidFill>
                  <a:schemeClr val="tx1"/>
                </a:solidFill>
              </a:rPr>
            </a:br>
            <a:br>
              <a:rPr lang="en-IN" sz="1800" b="1" dirty="0">
                <a:solidFill>
                  <a:schemeClr val="tx1"/>
                </a:solidFill>
              </a:rPr>
            </a:br>
            <a:br>
              <a:rPr lang="en-IN" sz="1800" b="1" dirty="0">
                <a:solidFill>
                  <a:schemeClr val="tx1"/>
                </a:solidFill>
              </a:rPr>
            </a:br>
            <a:br>
              <a:rPr lang="en-IN" sz="1800" b="1" dirty="0">
                <a:solidFill>
                  <a:schemeClr val="tx1"/>
                </a:solidFill>
              </a:rPr>
            </a:br>
            <a:r>
              <a:rPr lang="en-IN" sz="1800" b="1" dirty="0">
                <a:solidFill>
                  <a:schemeClr val="tx1"/>
                </a:solidFill>
              </a:rPr>
              <a:t>1.Find the relative error if      is approximated to 0.667.</a:t>
            </a:r>
            <a:br>
              <a:rPr lang="en-IN" sz="1800" dirty="0">
                <a:solidFill>
                  <a:schemeClr val="tx1"/>
                </a:solidFill>
              </a:rPr>
            </a:br>
            <a:r>
              <a:rPr lang="en-IN" sz="1800" b="1" dirty="0">
                <a:solidFill>
                  <a:schemeClr val="tx1"/>
                </a:solidFill>
              </a:rPr>
              <a:t>Sol :</a:t>
            </a:r>
            <a:br>
              <a:rPr lang="en-IN" sz="1800" dirty="0">
                <a:solidFill>
                  <a:schemeClr val="tx1"/>
                </a:solidFill>
              </a:rPr>
            </a:br>
            <a:r>
              <a:rPr lang="en-IN" sz="1800" dirty="0">
                <a:solidFill>
                  <a:schemeClr val="tx1"/>
                </a:solidFill>
              </a:rPr>
              <a:t>True value X =      and approximated value X</a:t>
            </a:r>
            <a:r>
              <a:rPr lang="en-IN" sz="1800" baseline="30000" dirty="0">
                <a:solidFill>
                  <a:schemeClr val="tx1"/>
                </a:solidFill>
              </a:rPr>
              <a:t>1</a:t>
            </a:r>
            <a:r>
              <a:rPr lang="en-IN" sz="1800" dirty="0">
                <a:solidFill>
                  <a:schemeClr val="tx1"/>
                </a:solidFill>
              </a:rPr>
              <a:t> = 0.667</a:t>
            </a:r>
            <a:br>
              <a:rPr lang="en-IN" sz="1800" dirty="0">
                <a:solidFill>
                  <a:schemeClr val="tx1"/>
                </a:solidFill>
              </a:rPr>
            </a:br>
            <a:br>
              <a:rPr lang="en-IN" sz="1800" dirty="0">
                <a:solidFill>
                  <a:schemeClr val="tx1"/>
                </a:solidFill>
              </a:rPr>
            </a:br>
            <a:r>
              <a:rPr lang="en-IN" sz="1800" dirty="0">
                <a:solidFill>
                  <a:schemeClr val="tx1"/>
                </a:solidFill>
              </a:rPr>
              <a:t>So absolute error  </a:t>
            </a:r>
            <a:r>
              <a:rPr lang="en-IN" sz="1800" b="1" dirty="0">
                <a:solidFill>
                  <a:schemeClr val="tx1"/>
                </a:solidFill>
              </a:rPr>
              <a:t>E</a:t>
            </a:r>
            <a:r>
              <a:rPr lang="en-IN" sz="1800" b="1" baseline="-25000" dirty="0">
                <a:solidFill>
                  <a:schemeClr val="tx1"/>
                </a:solidFill>
              </a:rPr>
              <a:t>A</a:t>
            </a:r>
            <a:r>
              <a:rPr lang="en-IN" sz="1800" b="1" dirty="0">
                <a:solidFill>
                  <a:schemeClr val="tx1"/>
                </a:solidFill>
              </a:rPr>
              <a:t> = │X – X</a:t>
            </a:r>
            <a:r>
              <a:rPr lang="en-IN" sz="1800" b="1" baseline="30000" dirty="0">
                <a:solidFill>
                  <a:schemeClr val="tx1"/>
                </a:solidFill>
              </a:rPr>
              <a:t>1</a:t>
            </a:r>
            <a:r>
              <a:rPr lang="en-IN" sz="1800" b="1" dirty="0">
                <a:solidFill>
                  <a:schemeClr val="tx1"/>
                </a:solidFill>
              </a:rPr>
              <a:t>│</a:t>
            </a:r>
            <a:r>
              <a:rPr lang="en-IN" sz="1800" dirty="0">
                <a:solidFill>
                  <a:schemeClr val="tx1"/>
                </a:solidFill>
              </a:rPr>
              <a:t>= │(     ) - 0.667│</a:t>
            </a:r>
            <a:br>
              <a:rPr lang="en-IN" sz="1800" dirty="0">
                <a:solidFill>
                  <a:schemeClr val="tx1"/>
                </a:solidFill>
              </a:rPr>
            </a:br>
            <a:br>
              <a:rPr lang="en-IN" sz="1800" dirty="0">
                <a:solidFill>
                  <a:schemeClr val="tx1"/>
                </a:solidFill>
              </a:rPr>
            </a:br>
            <a:r>
              <a:rPr lang="en-IN" sz="1800" dirty="0">
                <a:solidFill>
                  <a:schemeClr val="tx1"/>
                </a:solidFill>
              </a:rPr>
              <a:t>and relative error </a:t>
            </a:r>
            <a:r>
              <a:rPr lang="en-IN" sz="1800" b="1" dirty="0">
                <a:solidFill>
                  <a:schemeClr val="tx1"/>
                </a:solidFill>
              </a:rPr>
              <a:t>E</a:t>
            </a:r>
            <a:r>
              <a:rPr lang="en-IN" sz="1800" b="1" baseline="-25000" dirty="0">
                <a:solidFill>
                  <a:schemeClr val="tx1"/>
                </a:solidFill>
              </a:rPr>
              <a:t>R</a:t>
            </a:r>
            <a:r>
              <a:rPr lang="en-IN" sz="1800" b="1" dirty="0">
                <a:solidFill>
                  <a:schemeClr val="tx1"/>
                </a:solidFill>
              </a:rPr>
              <a:t> =        = │(               )│ =</a:t>
            </a:r>
            <a:r>
              <a:rPr lang="en-IN" sz="1800" dirty="0">
                <a:solidFill>
                  <a:schemeClr val="tx1"/>
                </a:solidFill>
              </a:rPr>
              <a:t> </a:t>
            </a:r>
            <a:r>
              <a:rPr lang="en-IN" sz="1800" b="1" dirty="0">
                <a:solidFill>
                  <a:schemeClr val="tx1"/>
                </a:solidFill>
              </a:rPr>
              <a:t>│</a:t>
            </a:r>
            <a:r>
              <a:rPr lang="en-IN" sz="1800" dirty="0">
                <a:solidFill>
                  <a:schemeClr val="tx1"/>
                </a:solidFill>
              </a:rPr>
              <a:t>1- (            )</a:t>
            </a:r>
            <a:r>
              <a:rPr lang="en-IN" sz="1800" b="1" dirty="0">
                <a:solidFill>
                  <a:schemeClr val="tx1"/>
                </a:solidFill>
              </a:rPr>
              <a:t>│= │</a:t>
            </a:r>
            <a:r>
              <a:rPr lang="en-IN" sz="1800" dirty="0">
                <a:solidFill>
                  <a:schemeClr val="tx1"/>
                </a:solidFill>
              </a:rPr>
              <a:t>1- (          )│</a:t>
            </a:r>
            <a:br>
              <a:rPr lang="en-IN" sz="1800" dirty="0">
                <a:solidFill>
                  <a:schemeClr val="tx1"/>
                </a:solidFill>
              </a:rPr>
            </a:br>
            <a:br>
              <a:rPr lang="en-IN" sz="1800" dirty="0">
                <a:solidFill>
                  <a:schemeClr val="tx1"/>
                </a:solidFill>
              </a:rPr>
            </a:br>
            <a:r>
              <a:rPr lang="en-IN" sz="1800" dirty="0">
                <a:solidFill>
                  <a:schemeClr val="tx1"/>
                </a:solidFill>
              </a:rPr>
              <a:t>                                                                                    =│1-1.0005│                                                                        </a:t>
            </a:r>
            <a:br>
              <a:rPr lang="en-IN" sz="1800" dirty="0">
                <a:solidFill>
                  <a:schemeClr val="tx1"/>
                </a:solidFill>
              </a:rPr>
            </a:br>
            <a:r>
              <a:rPr lang="en-IN" sz="1800" dirty="0">
                <a:solidFill>
                  <a:schemeClr val="tx1"/>
                </a:solidFill>
              </a:rPr>
              <a:t>                                                                                    = 0.0005</a:t>
            </a:r>
            <a:br>
              <a:rPr lang="en-IN" sz="1800" dirty="0">
                <a:solidFill>
                  <a:schemeClr val="tx1"/>
                </a:solidFill>
              </a:rPr>
            </a:br>
            <a:endParaRPr lang="en-IN" sz="1800" dirty="0">
              <a:solidFill>
                <a:schemeClr val="tx1"/>
              </a:solidFill>
            </a:endParaRPr>
          </a:p>
        </p:txBody>
      </p:sp>
      <p:sp>
        <p:nvSpPr>
          <p:cNvPr id="3" name="Content Placeholder 2"/>
          <p:cNvSpPr>
            <a:spLocks noGrp="1"/>
          </p:cNvSpPr>
          <p:nvPr>
            <p:ph idx="1"/>
          </p:nvPr>
        </p:nvSpPr>
        <p:spPr>
          <a:xfrm>
            <a:off x="457200" y="3643314"/>
            <a:ext cx="8229600" cy="2857520"/>
          </a:xfrm>
        </p:spPr>
        <p:txBody>
          <a:bodyPr>
            <a:normAutofit/>
          </a:bodyPr>
          <a:lstStyle/>
          <a:p>
            <a:pPr lvl="0">
              <a:buNone/>
            </a:pPr>
            <a:r>
              <a:rPr lang="en-IN" sz="1800" b="1" dirty="0">
                <a:latin typeface="+mj-lt"/>
              </a:rPr>
              <a:t>2. Find the percentage error if 625.483 is approximated to three significant figures</a:t>
            </a:r>
            <a:r>
              <a:rPr lang="en-IN" sz="1800" b="1" dirty="0"/>
              <a:t>.</a:t>
            </a:r>
            <a:endParaRPr lang="en-IN" sz="1800" dirty="0"/>
          </a:p>
          <a:p>
            <a:pPr>
              <a:buNone/>
            </a:pPr>
            <a:r>
              <a:rPr lang="en-IN" sz="1800" b="1" dirty="0"/>
              <a:t>Sol : </a:t>
            </a:r>
            <a:endParaRPr lang="en-IN" sz="1800" dirty="0"/>
          </a:p>
          <a:p>
            <a:pPr>
              <a:buNone/>
            </a:pPr>
            <a:r>
              <a:rPr lang="en-IN" sz="1800" dirty="0">
                <a:latin typeface="+mj-lt"/>
              </a:rPr>
              <a:t>True value X= 625.483 and approximated value X</a:t>
            </a:r>
            <a:r>
              <a:rPr lang="en-IN" sz="1800" baseline="30000" dirty="0">
                <a:latin typeface="+mj-lt"/>
              </a:rPr>
              <a:t>1</a:t>
            </a:r>
            <a:r>
              <a:rPr lang="en-IN" sz="1800" dirty="0">
                <a:latin typeface="+mj-lt"/>
              </a:rPr>
              <a:t> = 625</a:t>
            </a:r>
          </a:p>
          <a:p>
            <a:pPr>
              <a:buNone/>
            </a:pPr>
            <a:r>
              <a:rPr lang="en-IN" sz="1800" dirty="0">
                <a:latin typeface="+mj-lt"/>
              </a:rPr>
              <a:t>Hence percentage error =</a:t>
            </a:r>
            <a:r>
              <a:rPr lang="en-IN" sz="1800" b="1" dirty="0">
                <a:latin typeface="+mj-lt"/>
              </a:rPr>
              <a:t> E</a:t>
            </a:r>
            <a:r>
              <a:rPr lang="en-IN" sz="1800" b="1" baseline="-25000" dirty="0">
                <a:latin typeface="+mj-lt"/>
              </a:rPr>
              <a:t>R</a:t>
            </a:r>
            <a:r>
              <a:rPr lang="en-IN" sz="1800" b="1" dirty="0">
                <a:latin typeface="+mj-lt"/>
              </a:rPr>
              <a:t> x 100  =</a:t>
            </a:r>
            <a:r>
              <a:rPr lang="en-IN" sz="1800" dirty="0">
                <a:latin typeface="+mj-lt"/>
              </a:rPr>
              <a:t> </a:t>
            </a:r>
            <a:r>
              <a:rPr lang="en-IN" sz="1800" b="1" dirty="0">
                <a:latin typeface="+mj-lt"/>
              </a:rPr>
              <a:t>│             │ x 100.</a:t>
            </a:r>
          </a:p>
          <a:p>
            <a:pPr>
              <a:buNone/>
            </a:pPr>
            <a:endParaRPr lang="en-IN" sz="1800" dirty="0">
              <a:latin typeface="+mj-lt"/>
            </a:endParaRPr>
          </a:p>
          <a:p>
            <a:pPr>
              <a:buNone/>
            </a:pPr>
            <a:r>
              <a:rPr lang="en-IN" sz="1800" dirty="0">
                <a:latin typeface="+mj-lt"/>
              </a:rPr>
              <a:t>                                                    = │(                           ) │x 100</a:t>
            </a:r>
          </a:p>
          <a:p>
            <a:pPr>
              <a:buNone/>
            </a:pPr>
            <a:endParaRPr lang="en-IN" sz="1800" dirty="0">
              <a:latin typeface="+mj-lt"/>
            </a:endParaRPr>
          </a:p>
          <a:p>
            <a:pPr>
              <a:buNone/>
            </a:pPr>
            <a:r>
              <a:rPr lang="en-IN" sz="1800" dirty="0">
                <a:latin typeface="+mj-lt"/>
              </a:rPr>
              <a:t>                                                    = 0.077220324</a:t>
            </a:r>
          </a:p>
          <a:p>
            <a:endParaRPr lang="en-IN" sz="1800" dirty="0"/>
          </a:p>
        </p:txBody>
      </p:sp>
      <p:sp>
        <p:nvSpPr>
          <p:cNvPr id="25602"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25601"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3000364" y="857232"/>
            <a:ext cx="123825" cy="495300"/>
          </a:xfrm>
          <a:prstGeom prst="rect">
            <a:avLst/>
          </a:prstGeom>
          <a:noFill/>
        </p:spPr>
      </p:pic>
      <p:sp>
        <p:nvSpPr>
          <p:cNvPr id="25604"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25603" name="Picture 3"/>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1857356" y="1357297"/>
            <a:ext cx="142876" cy="495301"/>
          </a:xfrm>
          <a:prstGeom prst="rect">
            <a:avLst/>
          </a:prstGeom>
          <a:noFill/>
        </p:spPr>
      </p:pic>
      <p:sp>
        <p:nvSpPr>
          <p:cNvPr id="25606"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25605" name="Picture 5"/>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3786182" y="1928802"/>
            <a:ext cx="123825" cy="495300"/>
          </a:xfrm>
          <a:prstGeom prst="rect">
            <a:avLst/>
          </a:prstGeom>
          <a:noFill/>
        </p:spPr>
      </p:pic>
      <p:sp>
        <p:nvSpPr>
          <p:cNvPr id="25608"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25607" name="Picture 7"/>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2571736" y="2428868"/>
            <a:ext cx="238125" cy="495300"/>
          </a:xfrm>
          <a:prstGeom prst="rect">
            <a:avLst/>
          </a:prstGeom>
          <a:noFill/>
        </p:spPr>
      </p:pic>
      <p:sp>
        <p:nvSpPr>
          <p:cNvPr id="25610" name="Rectangle 1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25609" name="Picture 9"/>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3357554" y="2428868"/>
            <a:ext cx="619125" cy="523875"/>
          </a:xfrm>
          <a:prstGeom prst="rect">
            <a:avLst/>
          </a:prstGeom>
          <a:noFill/>
        </p:spPr>
      </p:pic>
      <p:sp>
        <p:nvSpPr>
          <p:cNvPr id="25612" name="Rectangle 1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25611" name="Picture 11"/>
          <p:cNvPicPr>
            <a:picLocks noChangeAspect="1" noChangeArrowheads="1"/>
          </p:cNvPicPr>
          <p:nvPr/>
        </p:nvPicPr>
        <p:blipFill>
          <a:blip r:embed="rId5">
            <a:clrChange>
              <a:clrFrom>
                <a:srgbClr val="FFFFFF"/>
              </a:clrFrom>
              <a:clrTo>
                <a:srgbClr val="FFFFFF">
                  <a:alpha val="0"/>
                </a:srgbClr>
              </a:clrTo>
            </a:clrChange>
          </a:blip>
          <a:srcRect/>
          <a:stretch>
            <a:fillRect/>
          </a:stretch>
        </p:blipFill>
        <p:spPr bwMode="auto">
          <a:xfrm>
            <a:off x="4929190" y="2500306"/>
            <a:ext cx="533400" cy="685800"/>
          </a:xfrm>
          <a:prstGeom prst="rect">
            <a:avLst/>
          </a:prstGeom>
          <a:noFill/>
        </p:spPr>
      </p:pic>
      <p:sp>
        <p:nvSpPr>
          <p:cNvPr id="25614" name="Rectangle 1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25613" name="Picture 13"/>
          <p:cNvPicPr>
            <a:picLocks noChangeAspect="1" noChangeArrowheads="1"/>
          </p:cNvPicPr>
          <p:nvPr/>
        </p:nvPicPr>
        <p:blipFill>
          <a:blip r:embed="rId6">
            <a:clrChange>
              <a:clrFrom>
                <a:srgbClr val="FFFFFF"/>
              </a:clrFrom>
              <a:clrTo>
                <a:srgbClr val="FFFFFF">
                  <a:alpha val="0"/>
                </a:srgbClr>
              </a:clrTo>
            </a:clrChange>
          </a:blip>
          <a:srcRect/>
          <a:stretch>
            <a:fillRect/>
          </a:stretch>
        </p:blipFill>
        <p:spPr bwMode="auto">
          <a:xfrm>
            <a:off x="6286512" y="2500306"/>
            <a:ext cx="495300" cy="495300"/>
          </a:xfrm>
          <a:prstGeom prst="rect">
            <a:avLst/>
          </a:prstGeom>
          <a:noFill/>
        </p:spPr>
      </p:pic>
      <p:sp>
        <p:nvSpPr>
          <p:cNvPr id="25616" name="Rectangle 1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25615" name="Picture 15"/>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4143372" y="4643446"/>
            <a:ext cx="619125" cy="523875"/>
          </a:xfrm>
          <a:prstGeom prst="rect">
            <a:avLst/>
          </a:prstGeom>
          <a:noFill/>
        </p:spPr>
      </p:pic>
      <p:sp>
        <p:nvSpPr>
          <p:cNvPr id="25618" name="Rectangle 1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25617" name="Picture 17"/>
          <p:cNvPicPr>
            <a:picLocks noChangeAspect="1" noChangeArrowheads="1"/>
          </p:cNvPicPr>
          <p:nvPr/>
        </p:nvPicPr>
        <p:blipFill>
          <a:blip r:embed="rId7">
            <a:clrChange>
              <a:clrFrom>
                <a:srgbClr val="FFFFFF"/>
              </a:clrFrom>
              <a:clrTo>
                <a:srgbClr val="FFFFFF">
                  <a:alpha val="0"/>
                </a:srgbClr>
              </a:clrTo>
            </a:clrChange>
          </a:blip>
          <a:srcRect/>
          <a:stretch>
            <a:fillRect/>
          </a:stretch>
        </p:blipFill>
        <p:spPr bwMode="auto">
          <a:xfrm>
            <a:off x="3643306" y="5214950"/>
            <a:ext cx="1295400" cy="495300"/>
          </a:xfrm>
          <a:prstGeom prst="rect">
            <a:avLst/>
          </a:prstGeom>
          <a:noFill/>
        </p:spPr>
      </p:pic>
    </p:spTree>
  </p:cSld>
  <p:clrMapOvr>
    <a:masterClrMapping/>
  </p:clrMapOvr>
  <p:transition>
    <p:wedg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29642" cy="3082102"/>
          </a:xfrm>
        </p:spPr>
        <p:txBody>
          <a:bodyPr>
            <a:normAutofit/>
          </a:bodyPr>
          <a:lstStyle/>
          <a:p>
            <a:pPr lvl="0"/>
            <a:r>
              <a:rPr lang="en-IN" sz="1800" b="1" dirty="0">
                <a:solidFill>
                  <a:schemeClr val="tx1"/>
                </a:solidFill>
              </a:rPr>
              <a:t>3.  An approximated value of ∏ is given by x</a:t>
            </a:r>
            <a:r>
              <a:rPr lang="en-IN" sz="1800" b="1" baseline="-25000" dirty="0">
                <a:solidFill>
                  <a:schemeClr val="tx1"/>
                </a:solidFill>
              </a:rPr>
              <a:t>1</a:t>
            </a:r>
            <a:r>
              <a:rPr lang="en-IN" sz="1800" b="1" dirty="0">
                <a:solidFill>
                  <a:schemeClr val="tx1"/>
                </a:solidFill>
              </a:rPr>
              <a:t>=3.1428571 and its true value is   </a:t>
            </a:r>
            <a:br>
              <a:rPr lang="en-IN" sz="1800" b="1" dirty="0">
                <a:solidFill>
                  <a:schemeClr val="tx1"/>
                </a:solidFill>
              </a:rPr>
            </a:br>
            <a:r>
              <a:rPr lang="en-IN" sz="1800" b="1" dirty="0">
                <a:solidFill>
                  <a:schemeClr val="tx1"/>
                </a:solidFill>
              </a:rPr>
              <a:t>     x=3.1415926.  Find the absolute and relative errors.</a:t>
            </a:r>
            <a:br>
              <a:rPr lang="en-IN" sz="1800" dirty="0">
                <a:solidFill>
                  <a:schemeClr val="tx1"/>
                </a:solidFill>
              </a:rPr>
            </a:br>
            <a:r>
              <a:rPr lang="en-IN" sz="1800" b="1" dirty="0">
                <a:solidFill>
                  <a:schemeClr val="tx1"/>
                </a:solidFill>
              </a:rPr>
              <a:t>Sol:</a:t>
            </a:r>
            <a:br>
              <a:rPr lang="en-IN" sz="1800" dirty="0">
                <a:solidFill>
                  <a:schemeClr val="tx1"/>
                </a:solidFill>
              </a:rPr>
            </a:br>
            <a:r>
              <a:rPr lang="en-IN" sz="1800" dirty="0">
                <a:solidFill>
                  <a:schemeClr val="tx1"/>
                </a:solidFill>
              </a:rPr>
              <a:t>Given true value x= 3.1415926 and approximate value x</a:t>
            </a:r>
            <a:r>
              <a:rPr lang="en-IN" sz="1800" baseline="-25000" dirty="0">
                <a:solidFill>
                  <a:schemeClr val="tx1"/>
                </a:solidFill>
              </a:rPr>
              <a:t>1</a:t>
            </a:r>
            <a:r>
              <a:rPr lang="en-IN" sz="1800" dirty="0">
                <a:solidFill>
                  <a:schemeClr val="tx1"/>
                </a:solidFill>
              </a:rPr>
              <a:t>= 3.1428571</a:t>
            </a:r>
            <a:br>
              <a:rPr lang="en-IN" sz="1800" dirty="0">
                <a:solidFill>
                  <a:schemeClr val="tx1"/>
                </a:solidFill>
              </a:rPr>
            </a:br>
            <a:br>
              <a:rPr lang="en-IN" sz="1800" dirty="0">
                <a:solidFill>
                  <a:schemeClr val="tx1"/>
                </a:solidFill>
              </a:rPr>
            </a:br>
            <a:r>
              <a:rPr lang="en-IN" sz="1800" dirty="0">
                <a:solidFill>
                  <a:schemeClr val="tx1"/>
                </a:solidFill>
              </a:rPr>
              <a:t>Therefore absolute error </a:t>
            </a:r>
            <a:r>
              <a:rPr lang="en-IN" sz="1800" b="1" dirty="0">
                <a:solidFill>
                  <a:schemeClr val="tx1"/>
                </a:solidFill>
              </a:rPr>
              <a:t>E</a:t>
            </a:r>
            <a:r>
              <a:rPr lang="en-IN" sz="1800" b="1" baseline="-25000" dirty="0">
                <a:solidFill>
                  <a:schemeClr val="tx1"/>
                </a:solidFill>
              </a:rPr>
              <a:t>A</a:t>
            </a:r>
            <a:r>
              <a:rPr lang="en-IN" sz="1800" b="1" dirty="0">
                <a:solidFill>
                  <a:schemeClr val="tx1"/>
                </a:solidFill>
              </a:rPr>
              <a:t> = │X– X</a:t>
            </a:r>
            <a:r>
              <a:rPr lang="en-IN" sz="1800" b="1" baseline="30000" dirty="0">
                <a:solidFill>
                  <a:schemeClr val="tx1"/>
                </a:solidFill>
              </a:rPr>
              <a:t>1</a:t>
            </a:r>
            <a:r>
              <a:rPr lang="en-IN" sz="1800" b="1" dirty="0">
                <a:solidFill>
                  <a:schemeClr val="tx1"/>
                </a:solidFill>
              </a:rPr>
              <a:t>│</a:t>
            </a:r>
            <a:r>
              <a:rPr lang="en-IN" sz="1800" dirty="0">
                <a:solidFill>
                  <a:schemeClr val="tx1"/>
                </a:solidFill>
              </a:rPr>
              <a:t>= │3.1415926-3.1428571│= 0.0012645</a:t>
            </a:r>
            <a:br>
              <a:rPr lang="en-IN" sz="1800" dirty="0">
                <a:solidFill>
                  <a:schemeClr val="tx1"/>
                </a:solidFill>
              </a:rPr>
            </a:br>
            <a:br>
              <a:rPr lang="en-IN" sz="1800" dirty="0">
                <a:solidFill>
                  <a:schemeClr val="tx1"/>
                </a:solidFill>
              </a:rPr>
            </a:br>
            <a:r>
              <a:rPr lang="en-IN" sz="1800" dirty="0">
                <a:solidFill>
                  <a:schemeClr val="tx1"/>
                </a:solidFill>
              </a:rPr>
              <a:t>And relative error </a:t>
            </a:r>
            <a:r>
              <a:rPr lang="en-IN" sz="1800" b="1" dirty="0">
                <a:solidFill>
                  <a:schemeClr val="tx1"/>
                </a:solidFill>
              </a:rPr>
              <a:t>E</a:t>
            </a:r>
            <a:r>
              <a:rPr lang="en-IN" sz="1800" b="1" baseline="-25000" dirty="0">
                <a:solidFill>
                  <a:schemeClr val="tx1"/>
                </a:solidFill>
              </a:rPr>
              <a:t>R</a:t>
            </a:r>
            <a:r>
              <a:rPr lang="en-IN" sz="1800" b="1" dirty="0">
                <a:solidFill>
                  <a:schemeClr val="tx1"/>
                </a:solidFill>
              </a:rPr>
              <a:t> = E</a:t>
            </a:r>
            <a:r>
              <a:rPr lang="en-IN" sz="1800" b="1" baseline="-25000" dirty="0">
                <a:solidFill>
                  <a:schemeClr val="tx1"/>
                </a:solidFill>
              </a:rPr>
              <a:t>A</a:t>
            </a:r>
            <a:r>
              <a:rPr lang="en-IN" sz="1800" b="1" dirty="0">
                <a:solidFill>
                  <a:schemeClr val="tx1"/>
                </a:solidFill>
              </a:rPr>
              <a:t> / │X│ = │              │ = </a:t>
            </a:r>
            <a:r>
              <a:rPr lang="en-IN" sz="1800" dirty="0">
                <a:solidFill>
                  <a:schemeClr val="tx1"/>
                </a:solidFill>
              </a:rPr>
              <a:t> </a:t>
            </a:r>
            <a:br>
              <a:rPr lang="en-IN" sz="1800" dirty="0">
                <a:solidFill>
                  <a:schemeClr val="tx1"/>
                </a:solidFill>
              </a:rPr>
            </a:br>
            <a:br>
              <a:rPr lang="en-IN" sz="1800" dirty="0">
                <a:solidFill>
                  <a:schemeClr val="tx1"/>
                </a:solidFill>
              </a:rPr>
            </a:br>
            <a:r>
              <a:rPr lang="en-IN" sz="1800" dirty="0">
                <a:solidFill>
                  <a:schemeClr val="tx1"/>
                </a:solidFill>
              </a:rPr>
              <a:t>                                                                      = 0.0004025028579.</a:t>
            </a:r>
            <a:br>
              <a:rPr lang="en-IN" sz="1800" dirty="0">
                <a:solidFill>
                  <a:schemeClr val="tx1"/>
                </a:solidFill>
              </a:rPr>
            </a:br>
            <a:endParaRPr lang="en-IN" sz="1800" dirty="0">
              <a:solidFill>
                <a:schemeClr val="tx1"/>
              </a:solidFill>
            </a:endParaRPr>
          </a:p>
        </p:txBody>
      </p:sp>
      <p:sp>
        <p:nvSpPr>
          <p:cNvPr id="3" name="Content Placeholder 2"/>
          <p:cNvSpPr>
            <a:spLocks noGrp="1"/>
          </p:cNvSpPr>
          <p:nvPr>
            <p:ph idx="1"/>
          </p:nvPr>
        </p:nvSpPr>
        <p:spPr>
          <a:xfrm>
            <a:off x="457200" y="3643314"/>
            <a:ext cx="8229600" cy="2681286"/>
          </a:xfrm>
        </p:spPr>
        <p:txBody>
          <a:bodyPr>
            <a:normAutofit/>
          </a:bodyPr>
          <a:lstStyle/>
          <a:p>
            <a:pPr lvl="0">
              <a:buNone/>
            </a:pPr>
            <a:r>
              <a:rPr lang="en-IN" sz="1800" b="1" dirty="0">
                <a:latin typeface="+mj-lt"/>
              </a:rPr>
              <a:t>4.Round off the following numbers to four significant figures.</a:t>
            </a:r>
            <a:endParaRPr lang="en-IN" sz="1800" dirty="0">
              <a:latin typeface="+mj-lt"/>
            </a:endParaRPr>
          </a:p>
          <a:p>
            <a:pPr lvl="0">
              <a:buNone/>
            </a:pPr>
            <a:r>
              <a:rPr lang="en-IN" sz="1800" b="1" dirty="0">
                <a:latin typeface="+mj-lt"/>
              </a:rPr>
              <a:t>I) 38.46235   II)  0.70029  III)  0.0022218  IV)  2.36425</a:t>
            </a:r>
            <a:endParaRPr lang="en-IN" sz="1800" dirty="0">
              <a:latin typeface="+mj-lt"/>
            </a:endParaRPr>
          </a:p>
          <a:p>
            <a:pPr>
              <a:buNone/>
            </a:pPr>
            <a:r>
              <a:rPr lang="en-IN" sz="1800" b="1" dirty="0">
                <a:latin typeface="+mj-lt"/>
              </a:rPr>
              <a:t>Sol:</a:t>
            </a:r>
            <a:endParaRPr lang="en-IN" sz="1800" dirty="0">
              <a:latin typeface="+mj-lt"/>
            </a:endParaRPr>
          </a:p>
          <a:p>
            <a:pPr lvl="0">
              <a:buNone/>
            </a:pPr>
            <a:r>
              <a:rPr lang="en-IN" sz="1800" dirty="0">
                <a:latin typeface="+mj-lt"/>
              </a:rPr>
              <a:t>Rounding off the number to four significant figures is 38.46</a:t>
            </a:r>
          </a:p>
          <a:p>
            <a:pPr lvl="0">
              <a:buNone/>
            </a:pPr>
            <a:r>
              <a:rPr lang="en-IN" sz="1800" dirty="0">
                <a:latin typeface="+mj-lt"/>
              </a:rPr>
              <a:t>Rounding off the number to four significant figures is 0.7003</a:t>
            </a:r>
          </a:p>
          <a:p>
            <a:pPr lvl="0">
              <a:buNone/>
            </a:pPr>
            <a:r>
              <a:rPr lang="en-IN" sz="1800" dirty="0">
                <a:latin typeface="+mj-lt"/>
              </a:rPr>
              <a:t>Rounding off the number to four significant figures is 0.002222</a:t>
            </a:r>
          </a:p>
          <a:p>
            <a:pPr lvl="0">
              <a:buNone/>
            </a:pPr>
            <a:r>
              <a:rPr lang="en-IN" sz="1800" dirty="0">
                <a:latin typeface="+mj-lt"/>
              </a:rPr>
              <a:t>Rounding off the number to four significant figures is 2.364</a:t>
            </a:r>
          </a:p>
          <a:p>
            <a:endParaRPr lang="en-IN" sz="1800" dirty="0"/>
          </a:p>
        </p:txBody>
      </p:sp>
      <p:sp>
        <p:nvSpPr>
          <p:cNvPr id="102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1025"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3714744" y="2571744"/>
            <a:ext cx="619125" cy="523875"/>
          </a:xfrm>
          <a:prstGeom prst="rect">
            <a:avLst/>
          </a:prstGeom>
          <a:noFill/>
        </p:spPr>
      </p:pic>
      <p:sp>
        <p:nvSpPr>
          <p:cNvPr id="1028"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1027" name="Picture 3"/>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4929190" y="2571744"/>
            <a:ext cx="942975" cy="495300"/>
          </a:xfrm>
          <a:prstGeom prst="rect">
            <a:avLst/>
          </a:prstGeom>
          <a:noFill/>
        </p:spPr>
      </p:pic>
    </p:spTree>
  </p:cSld>
  <p:clrMapOvr>
    <a:masterClrMapping/>
  </p:clrMapOvr>
  <p:transition>
    <p:wedg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439028"/>
          </a:xfrm>
        </p:spPr>
        <p:txBody>
          <a:bodyPr>
            <a:noAutofit/>
          </a:bodyPr>
          <a:lstStyle/>
          <a:p>
            <a:pPr lvl="0"/>
            <a:r>
              <a:rPr lang="en-IN" sz="1800" b="1" dirty="0">
                <a:solidFill>
                  <a:schemeClr val="tx1"/>
                </a:solidFill>
              </a:rPr>
              <a:t>5. Find the relative error of the number 8.6 if both of its digits are correct.</a:t>
            </a:r>
            <a:br>
              <a:rPr lang="en-IN" sz="1800" dirty="0">
                <a:solidFill>
                  <a:schemeClr val="tx1"/>
                </a:solidFill>
              </a:rPr>
            </a:br>
            <a:r>
              <a:rPr lang="en-IN" sz="1800" b="1" dirty="0">
                <a:solidFill>
                  <a:schemeClr val="tx1"/>
                </a:solidFill>
              </a:rPr>
              <a:t>Sol:</a:t>
            </a:r>
            <a:br>
              <a:rPr lang="en-IN" sz="1800" dirty="0">
                <a:solidFill>
                  <a:schemeClr val="tx1"/>
                </a:solidFill>
              </a:rPr>
            </a:br>
            <a:r>
              <a:rPr lang="en-IN" sz="1800" dirty="0">
                <a:solidFill>
                  <a:schemeClr val="tx1"/>
                </a:solidFill>
              </a:rPr>
              <a:t>Given X= 8.6. Now E</a:t>
            </a:r>
            <a:r>
              <a:rPr lang="en-IN" sz="1800" baseline="-25000" dirty="0">
                <a:solidFill>
                  <a:schemeClr val="tx1"/>
                </a:solidFill>
              </a:rPr>
              <a:t>A</a:t>
            </a:r>
            <a:r>
              <a:rPr lang="en-IN" sz="1800" dirty="0">
                <a:solidFill>
                  <a:schemeClr val="tx1"/>
                </a:solidFill>
              </a:rPr>
              <a:t> = (      ) x 10</a:t>
            </a:r>
            <a:r>
              <a:rPr lang="en-IN" sz="1800" baseline="30000" dirty="0">
                <a:solidFill>
                  <a:schemeClr val="tx1"/>
                </a:solidFill>
              </a:rPr>
              <a:t>-n</a:t>
            </a:r>
            <a:r>
              <a:rPr lang="en-IN" sz="1800" dirty="0">
                <a:solidFill>
                  <a:schemeClr val="tx1"/>
                </a:solidFill>
              </a:rPr>
              <a:t> = (     ) x 10</a:t>
            </a:r>
            <a:r>
              <a:rPr lang="en-IN" sz="1800" baseline="30000" dirty="0">
                <a:solidFill>
                  <a:schemeClr val="tx1"/>
                </a:solidFill>
              </a:rPr>
              <a:t>-1</a:t>
            </a:r>
            <a:r>
              <a:rPr lang="en-IN" sz="1800" dirty="0">
                <a:solidFill>
                  <a:schemeClr val="tx1"/>
                </a:solidFill>
              </a:rPr>
              <a:t> = 0.05</a:t>
            </a:r>
            <a:br>
              <a:rPr lang="en-IN" sz="1800" dirty="0">
                <a:solidFill>
                  <a:schemeClr val="tx1"/>
                </a:solidFill>
              </a:rPr>
            </a:br>
            <a:br>
              <a:rPr lang="en-IN" sz="1800" dirty="0">
                <a:solidFill>
                  <a:schemeClr val="tx1"/>
                </a:solidFill>
              </a:rPr>
            </a:br>
            <a:r>
              <a:rPr lang="en-IN" sz="1800" dirty="0">
                <a:solidFill>
                  <a:schemeClr val="tx1"/>
                </a:solidFill>
              </a:rPr>
              <a:t>Hence relative error E</a:t>
            </a:r>
            <a:r>
              <a:rPr lang="en-IN" sz="1800" baseline="-25000" dirty="0">
                <a:solidFill>
                  <a:schemeClr val="tx1"/>
                </a:solidFill>
              </a:rPr>
              <a:t>R</a:t>
            </a:r>
            <a:r>
              <a:rPr lang="en-IN" sz="1800" dirty="0">
                <a:solidFill>
                  <a:schemeClr val="tx1"/>
                </a:solidFill>
              </a:rPr>
              <a:t> =        =              = 0.0058.</a:t>
            </a:r>
          </a:p>
        </p:txBody>
      </p:sp>
      <p:sp>
        <p:nvSpPr>
          <p:cNvPr id="3" name="Content Placeholder 2"/>
          <p:cNvSpPr>
            <a:spLocks noGrp="1"/>
          </p:cNvSpPr>
          <p:nvPr>
            <p:ph idx="1"/>
          </p:nvPr>
        </p:nvSpPr>
        <p:spPr>
          <a:xfrm>
            <a:off x="457200" y="2285992"/>
            <a:ext cx="8229600" cy="4038608"/>
          </a:xfrm>
        </p:spPr>
        <p:txBody>
          <a:bodyPr>
            <a:normAutofit fontScale="92500" lnSpcReduction="20000"/>
          </a:bodyPr>
          <a:lstStyle/>
          <a:p>
            <a:pPr lvl="0">
              <a:buNone/>
            </a:pPr>
            <a:r>
              <a:rPr lang="en-IN" sz="1800" b="1" dirty="0">
                <a:latin typeface="+mj-lt"/>
              </a:rPr>
              <a:t>6. Approximated value of       and       correct to 4 decimal places are 0.1429 and </a:t>
            </a:r>
          </a:p>
          <a:p>
            <a:pPr lvl="0">
              <a:buNone/>
            </a:pPr>
            <a:endParaRPr lang="en-IN" sz="1800" b="1" dirty="0">
              <a:latin typeface="+mj-lt"/>
            </a:endParaRPr>
          </a:p>
          <a:p>
            <a:pPr lvl="0">
              <a:buNone/>
            </a:pPr>
            <a:r>
              <a:rPr lang="en-IN" sz="1800" b="1" dirty="0">
                <a:latin typeface="+mj-lt"/>
              </a:rPr>
              <a:t>0.0909 respectively. Find the possible relative error and absolute error in the sum of</a:t>
            </a:r>
          </a:p>
          <a:p>
            <a:pPr lvl="0">
              <a:buNone/>
            </a:pPr>
            <a:r>
              <a:rPr lang="en-IN" sz="1800" b="1" dirty="0">
                <a:latin typeface="+mj-lt"/>
              </a:rPr>
              <a:t> </a:t>
            </a:r>
          </a:p>
          <a:p>
            <a:pPr lvl="0">
              <a:buNone/>
            </a:pPr>
            <a:r>
              <a:rPr lang="en-IN" sz="1800" b="1" dirty="0">
                <a:latin typeface="+mj-lt"/>
              </a:rPr>
              <a:t>0.1429 and 0.0909.</a:t>
            </a:r>
            <a:endParaRPr lang="en-IN" sz="1800" dirty="0">
              <a:latin typeface="+mj-lt"/>
            </a:endParaRPr>
          </a:p>
          <a:p>
            <a:pPr>
              <a:buNone/>
            </a:pPr>
            <a:r>
              <a:rPr lang="en-IN" sz="1800" b="1" dirty="0">
                <a:latin typeface="+mj-lt"/>
              </a:rPr>
              <a:t>Sol:</a:t>
            </a:r>
            <a:endParaRPr lang="en-IN" sz="1800" dirty="0">
              <a:latin typeface="+mj-lt"/>
            </a:endParaRPr>
          </a:p>
          <a:p>
            <a:pPr>
              <a:buNone/>
            </a:pPr>
            <a:r>
              <a:rPr lang="en-IN" sz="1800" dirty="0">
                <a:latin typeface="+mj-lt"/>
              </a:rPr>
              <a:t>Numbers 0.1429 and 0.0909 are corrected to 4 decimal places.</a:t>
            </a:r>
          </a:p>
          <a:p>
            <a:pPr>
              <a:buNone/>
            </a:pPr>
            <a:endParaRPr lang="en-IN" sz="1800" dirty="0">
              <a:latin typeface="+mj-lt"/>
            </a:endParaRPr>
          </a:p>
          <a:p>
            <a:pPr>
              <a:buNone/>
            </a:pPr>
            <a:r>
              <a:rPr lang="en-IN" sz="1800" dirty="0">
                <a:latin typeface="+mj-lt"/>
              </a:rPr>
              <a:t>So U = 0.1429 + 0.0909 = 0.2338</a:t>
            </a:r>
          </a:p>
          <a:p>
            <a:pPr>
              <a:buNone/>
            </a:pPr>
            <a:endParaRPr lang="en-IN" sz="1800" dirty="0">
              <a:latin typeface="+mj-lt"/>
            </a:endParaRPr>
          </a:p>
          <a:p>
            <a:pPr>
              <a:buNone/>
            </a:pPr>
            <a:r>
              <a:rPr lang="en-IN" sz="1800" dirty="0">
                <a:latin typeface="+mj-lt"/>
              </a:rPr>
              <a:t>The maximum error in each case = (     ) x 10</a:t>
            </a:r>
            <a:r>
              <a:rPr lang="en-IN" sz="1800" baseline="30000" dirty="0">
                <a:latin typeface="+mj-lt"/>
              </a:rPr>
              <a:t>-4</a:t>
            </a:r>
            <a:r>
              <a:rPr lang="en-IN" sz="1800" dirty="0">
                <a:latin typeface="+mj-lt"/>
              </a:rPr>
              <a:t> = 0.00005 = ΔU</a:t>
            </a:r>
          </a:p>
          <a:p>
            <a:pPr>
              <a:buNone/>
            </a:pPr>
            <a:endParaRPr lang="en-IN" sz="1800" dirty="0">
              <a:latin typeface="+mj-lt"/>
            </a:endParaRPr>
          </a:p>
          <a:p>
            <a:pPr>
              <a:buNone/>
            </a:pPr>
            <a:r>
              <a:rPr lang="en-IN" sz="1800" dirty="0">
                <a:latin typeface="+mj-lt"/>
              </a:rPr>
              <a:t>Therefore absolute error = 0.00005 + 0.00005 = 0.0001 </a:t>
            </a:r>
          </a:p>
          <a:p>
            <a:pPr>
              <a:buNone/>
            </a:pPr>
            <a:endParaRPr lang="en-IN" sz="1800" dirty="0">
              <a:latin typeface="+mj-lt"/>
            </a:endParaRPr>
          </a:p>
          <a:p>
            <a:pPr>
              <a:buNone/>
            </a:pPr>
            <a:r>
              <a:rPr lang="en-IN" sz="1800" dirty="0">
                <a:latin typeface="+mj-lt"/>
              </a:rPr>
              <a:t>And Relative error = │              = │                                                 = 0.00043.</a:t>
            </a:r>
          </a:p>
          <a:p>
            <a:endParaRPr lang="en-IN" sz="1800" dirty="0"/>
          </a:p>
        </p:txBody>
      </p:sp>
      <p:sp>
        <p:nvSpPr>
          <p:cNvPr id="102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1025"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2714612" y="1142984"/>
            <a:ext cx="200025" cy="495300"/>
          </a:xfrm>
          <a:prstGeom prst="rect">
            <a:avLst/>
          </a:prstGeom>
          <a:noFill/>
        </p:spPr>
      </p:pic>
      <p:sp>
        <p:nvSpPr>
          <p:cNvPr id="1028"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1027" name="Picture 3"/>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3929058" y="1142984"/>
            <a:ext cx="200025" cy="495300"/>
          </a:xfrm>
          <a:prstGeom prst="rect">
            <a:avLst/>
          </a:prstGeom>
          <a:noFill/>
        </p:spPr>
      </p:pic>
      <p:sp>
        <p:nvSpPr>
          <p:cNvPr id="1030"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1029" name="Picture 5"/>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2786050" y="1714488"/>
            <a:ext cx="209550" cy="495300"/>
          </a:xfrm>
          <a:prstGeom prst="rect">
            <a:avLst/>
          </a:prstGeom>
          <a:noFill/>
        </p:spPr>
      </p:pic>
      <p:sp>
        <p:nvSpPr>
          <p:cNvPr id="1032"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1031" name="Picture 7"/>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3428992" y="1714488"/>
            <a:ext cx="381000" cy="495300"/>
          </a:xfrm>
          <a:prstGeom prst="rect">
            <a:avLst/>
          </a:prstGeom>
          <a:noFill/>
        </p:spPr>
      </p:pic>
      <p:sp>
        <p:nvSpPr>
          <p:cNvPr id="1034" name="Rectangle 1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1033" name="Picture 9"/>
          <p:cNvPicPr>
            <a:picLocks noChangeAspect="1" noChangeArrowheads="1"/>
          </p:cNvPicPr>
          <p:nvPr/>
        </p:nvPicPr>
        <p:blipFill>
          <a:blip r:embed="rId5">
            <a:clrChange>
              <a:clrFrom>
                <a:srgbClr val="FFFFFF"/>
              </a:clrFrom>
              <a:clrTo>
                <a:srgbClr val="FFFFFF">
                  <a:alpha val="0"/>
                </a:srgbClr>
              </a:clrTo>
            </a:clrChange>
          </a:blip>
          <a:srcRect/>
          <a:stretch>
            <a:fillRect/>
          </a:stretch>
        </p:blipFill>
        <p:spPr bwMode="auto">
          <a:xfrm>
            <a:off x="2857488" y="2214554"/>
            <a:ext cx="123825" cy="495300"/>
          </a:xfrm>
          <a:prstGeom prst="rect">
            <a:avLst/>
          </a:prstGeom>
          <a:noFill/>
        </p:spPr>
      </p:pic>
      <p:sp>
        <p:nvSpPr>
          <p:cNvPr id="1036" name="Rectangle 1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1035" name="Picture 11"/>
          <p:cNvPicPr>
            <a:picLocks noChangeAspect="1" noChangeArrowheads="1"/>
          </p:cNvPicPr>
          <p:nvPr/>
        </p:nvPicPr>
        <p:blipFill>
          <a:blip r:embed="rId6">
            <a:clrChange>
              <a:clrFrom>
                <a:srgbClr val="FFFFFF"/>
              </a:clrFrom>
              <a:clrTo>
                <a:srgbClr val="FFFFFF">
                  <a:alpha val="0"/>
                </a:srgbClr>
              </a:clrTo>
            </a:clrChange>
          </a:blip>
          <a:srcRect/>
          <a:stretch>
            <a:fillRect/>
          </a:stretch>
        </p:blipFill>
        <p:spPr bwMode="auto">
          <a:xfrm>
            <a:off x="3500430" y="2214554"/>
            <a:ext cx="247650" cy="495300"/>
          </a:xfrm>
          <a:prstGeom prst="rect">
            <a:avLst/>
          </a:prstGeom>
          <a:noFill/>
        </p:spPr>
      </p:pic>
      <p:sp>
        <p:nvSpPr>
          <p:cNvPr id="1038" name="Rectangle 1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1037" name="Picture 13"/>
          <p:cNvPicPr>
            <a:picLocks noChangeAspect="1" noChangeArrowheads="1"/>
          </p:cNvPicPr>
          <p:nvPr/>
        </p:nvPicPr>
        <p:blipFill>
          <a:blip r:embed="rId7">
            <a:clrChange>
              <a:clrFrom>
                <a:srgbClr val="FFFFFF"/>
              </a:clrFrom>
              <a:clrTo>
                <a:srgbClr val="FFFFFF">
                  <a:alpha val="0"/>
                </a:srgbClr>
              </a:clrTo>
            </a:clrChange>
          </a:blip>
          <a:srcRect/>
          <a:stretch>
            <a:fillRect/>
          </a:stretch>
        </p:blipFill>
        <p:spPr bwMode="auto">
          <a:xfrm>
            <a:off x="3714744" y="4786322"/>
            <a:ext cx="114300" cy="495300"/>
          </a:xfrm>
          <a:prstGeom prst="rect">
            <a:avLst/>
          </a:prstGeom>
          <a:noFill/>
        </p:spPr>
      </p:pic>
      <p:sp>
        <p:nvSpPr>
          <p:cNvPr id="1040" name="Rectangle 1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1039" name="Picture 15"/>
          <p:cNvPicPr>
            <a:picLocks noChangeAspect="1" noChangeArrowheads="1"/>
          </p:cNvPicPr>
          <p:nvPr/>
        </p:nvPicPr>
        <p:blipFill>
          <a:blip r:embed="rId8">
            <a:clrChange>
              <a:clrFrom>
                <a:srgbClr val="FFFFFF"/>
              </a:clrFrom>
              <a:clrTo>
                <a:srgbClr val="FFFFFF">
                  <a:alpha val="0"/>
                </a:srgbClr>
              </a:clrTo>
            </a:clrChange>
          </a:blip>
          <a:srcRect/>
          <a:stretch>
            <a:fillRect/>
          </a:stretch>
        </p:blipFill>
        <p:spPr bwMode="auto">
          <a:xfrm>
            <a:off x="2571736" y="5857892"/>
            <a:ext cx="476250" cy="495300"/>
          </a:xfrm>
          <a:prstGeom prst="rect">
            <a:avLst/>
          </a:prstGeom>
          <a:noFill/>
        </p:spPr>
      </p:pic>
      <p:sp>
        <p:nvSpPr>
          <p:cNvPr id="1042" name="Rectangle 1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1041" name="Picture 17"/>
          <p:cNvPicPr>
            <a:picLocks noChangeAspect="1" noChangeArrowheads="1"/>
          </p:cNvPicPr>
          <p:nvPr/>
        </p:nvPicPr>
        <p:blipFill>
          <a:blip r:embed="rId9">
            <a:clrChange>
              <a:clrFrom>
                <a:srgbClr val="FFFFFF"/>
              </a:clrFrom>
              <a:clrTo>
                <a:srgbClr val="FFFFFF">
                  <a:alpha val="0"/>
                </a:srgbClr>
              </a:clrTo>
            </a:clrChange>
          </a:blip>
          <a:srcRect/>
          <a:stretch>
            <a:fillRect/>
          </a:stretch>
        </p:blipFill>
        <p:spPr bwMode="auto">
          <a:xfrm>
            <a:off x="3428992" y="5786454"/>
            <a:ext cx="2305050" cy="495300"/>
          </a:xfrm>
          <a:prstGeom prst="rect">
            <a:avLst/>
          </a:prstGeom>
          <a:noFill/>
        </p:spPr>
      </p:pic>
    </p:spTree>
  </p:cSld>
  <p:clrMapOvr>
    <a:masterClrMapping/>
  </p:clrMapOvr>
  <p:transition>
    <p:wedg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3582168"/>
          </a:xfrm>
        </p:spPr>
        <p:txBody>
          <a:bodyPr>
            <a:noAutofit/>
          </a:bodyPr>
          <a:lstStyle/>
          <a:p>
            <a:pPr lvl="0"/>
            <a:r>
              <a:rPr lang="en-IN" sz="1800" b="1" dirty="0">
                <a:solidFill>
                  <a:schemeClr val="tx1"/>
                </a:solidFill>
              </a:rPr>
              <a:t>7. Evaluate the sum S =  √3 + √5 + √7 to four significant  digits and find its absolute and relative error.</a:t>
            </a:r>
            <a:br>
              <a:rPr lang="en-IN" sz="1800" dirty="0">
                <a:solidFill>
                  <a:schemeClr val="tx1"/>
                </a:solidFill>
              </a:rPr>
            </a:br>
            <a:r>
              <a:rPr lang="en-IN" sz="1800" b="1" dirty="0">
                <a:solidFill>
                  <a:schemeClr val="tx1"/>
                </a:solidFill>
              </a:rPr>
              <a:t>Sol:</a:t>
            </a:r>
            <a:br>
              <a:rPr lang="en-IN" sz="1800" dirty="0">
                <a:solidFill>
                  <a:schemeClr val="tx1"/>
                </a:solidFill>
              </a:rPr>
            </a:br>
            <a:r>
              <a:rPr lang="en-IN" sz="1800" dirty="0">
                <a:solidFill>
                  <a:schemeClr val="tx1"/>
                </a:solidFill>
              </a:rPr>
              <a:t>  We know that  √3 = 1.732, √5 = 2.236, √7 = 2.646</a:t>
            </a:r>
            <a:br>
              <a:rPr lang="en-IN" sz="1800" dirty="0">
                <a:solidFill>
                  <a:schemeClr val="tx1"/>
                </a:solidFill>
              </a:rPr>
            </a:br>
            <a:br>
              <a:rPr lang="en-IN" sz="1800" dirty="0">
                <a:solidFill>
                  <a:schemeClr val="tx1"/>
                </a:solidFill>
              </a:rPr>
            </a:br>
            <a:r>
              <a:rPr lang="en-IN" sz="1800" dirty="0">
                <a:solidFill>
                  <a:schemeClr val="tx1"/>
                </a:solidFill>
              </a:rPr>
              <a:t>Therefore S = √3 + √5 + √7 = 1.732 + 2.236 + 2.646 = 6.614</a:t>
            </a:r>
            <a:br>
              <a:rPr lang="en-IN" sz="1800" dirty="0">
                <a:solidFill>
                  <a:schemeClr val="tx1"/>
                </a:solidFill>
              </a:rPr>
            </a:br>
            <a:br>
              <a:rPr lang="en-IN" sz="1800" dirty="0">
                <a:solidFill>
                  <a:schemeClr val="tx1"/>
                </a:solidFill>
              </a:rPr>
            </a:br>
            <a:r>
              <a:rPr lang="en-IN" sz="1800" dirty="0">
                <a:solidFill>
                  <a:schemeClr val="tx1"/>
                </a:solidFill>
              </a:rPr>
              <a:t>Now absolute error in each case = (     ) x 10</a:t>
            </a:r>
            <a:r>
              <a:rPr lang="en-IN" sz="1800" baseline="30000" dirty="0">
                <a:solidFill>
                  <a:schemeClr val="tx1"/>
                </a:solidFill>
              </a:rPr>
              <a:t>-n</a:t>
            </a:r>
            <a:r>
              <a:rPr lang="en-IN" sz="1800" dirty="0">
                <a:solidFill>
                  <a:schemeClr val="tx1"/>
                </a:solidFill>
              </a:rPr>
              <a:t> = (      ) x 10</a:t>
            </a:r>
            <a:r>
              <a:rPr lang="en-IN" sz="1800" baseline="30000" dirty="0">
                <a:solidFill>
                  <a:schemeClr val="tx1"/>
                </a:solidFill>
              </a:rPr>
              <a:t>-3</a:t>
            </a:r>
            <a:r>
              <a:rPr lang="en-IN" sz="1800" dirty="0">
                <a:solidFill>
                  <a:schemeClr val="tx1"/>
                </a:solidFill>
              </a:rPr>
              <a:t> = 0.0005</a:t>
            </a:r>
            <a:br>
              <a:rPr lang="en-IN" sz="1800" dirty="0">
                <a:solidFill>
                  <a:schemeClr val="tx1"/>
                </a:solidFill>
              </a:rPr>
            </a:br>
            <a:br>
              <a:rPr lang="en-IN" sz="1800" dirty="0">
                <a:solidFill>
                  <a:schemeClr val="tx1"/>
                </a:solidFill>
              </a:rPr>
            </a:br>
            <a:r>
              <a:rPr lang="en-IN" sz="1800" dirty="0">
                <a:solidFill>
                  <a:schemeClr val="tx1"/>
                </a:solidFill>
              </a:rPr>
              <a:t>So E</a:t>
            </a:r>
            <a:r>
              <a:rPr lang="en-IN" sz="1800" baseline="-25000" dirty="0">
                <a:solidFill>
                  <a:schemeClr val="tx1"/>
                </a:solidFill>
              </a:rPr>
              <a:t>A</a:t>
            </a:r>
            <a:r>
              <a:rPr lang="en-IN" sz="1800" dirty="0">
                <a:solidFill>
                  <a:schemeClr val="tx1"/>
                </a:solidFill>
              </a:rPr>
              <a:t> =  0.0005 + 0.0005 + 0.0005 = 0.0015</a:t>
            </a:r>
            <a:br>
              <a:rPr lang="en-IN" sz="1800" dirty="0">
                <a:solidFill>
                  <a:schemeClr val="tx1"/>
                </a:solidFill>
              </a:rPr>
            </a:br>
            <a:br>
              <a:rPr lang="en-IN" sz="1800" dirty="0">
                <a:solidFill>
                  <a:schemeClr val="tx1"/>
                </a:solidFill>
              </a:rPr>
            </a:br>
            <a:r>
              <a:rPr lang="en-IN" sz="1800" dirty="0">
                <a:solidFill>
                  <a:schemeClr val="tx1"/>
                </a:solidFill>
              </a:rPr>
              <a:t>And E</a:t>
            </a:r>
            <a:r>
              <a:rPr lang="en-IN" sz="1800" baseline="-25000" dirty="0">
                <a:solidFill>
                  <a:schemeClr val="tx1"/>
                </a:solidFill>
              </a:rPr>
              <a:t>R</a:t>
            </a:r>
            <a:r>
              <a:rPr lang="en-IN" sz="1800" dirty="0">
                <a:solidFill>
                  <a:schemeClr val="tx1"/>
                </a:solidFill>
              </a:rPr>
              <a:t> =                 = 0.0002267916541 = 0.0002 approximately.</a:t>
            </a:r>
            <a:br>
              <a:rPr lang="en-IN" sz="1800" dirty="0"/>
            </a:br>
            <a:endParaRPr lang="en-IN" sz="1800" dirty="0"/>
          </a:p>
        </p:txBody>
      </p:sp>
      <p:sp>
        <p:nvSpPr>
          <p:cNvPr id="3" name="Content Placeholder 2"/>
          <p:cNvSpPr>
            <a:spLocks noGrp="1"/>
          </p:cNvSpPr>
          <p:nvPr>
            <p:ph idx="1"/>
          </p:nvPr>
        </p:nvSpPr>
        <p:spPr>
          <a:xfrm>
            <a:off x="457200" y="4357694"/>
            <a:ext cx="8229600" cy="1966906"/>
          </a:xfrm>
        </p:spPr>
        <p:txBody>
          <a:bodyPr>
            <a:normAutofit/>
          </a:bodyPr>
          <a:lstStyle/>
          <a:p>
            <a:pPr lvl="0">
              <a:buNone/>
            </a:pPr>
            <a:r>
              <a:rPr lang="en-IN" sz="1800" b="1" dirty="0">
                <a:latin typeface="+mj-lt"/>
              </a:rPr>
              <a:t>8. Find the difference √2.01 - √2 to three correct digits.</a:t>
            </a:r>
            <a:endParaRPr lang="en-IN" sz="1800" dirty="0">
              <a:latin typeface="+mj-lt"/>
            </a:endParaRPr>
          </a:p>
          <a:p>
            <a:pPr>
              <a:buNone/>
            </a:pPr>
            <a:r>
              <a:rPr lang="en-IN" sz="1800" b="1" dirty="0">
                <a:latin typeface="+mj-lt"/>
              </a:rPr>
              <a:t>Sol:</a:t>
            </a:r>
            <a:endParaRPr lang="en-IN" sz="1800" dirty="0">
              <a:latin typeface="+mj-lt"/>
            </a:endParaRPr>
          </a:p>
          <a:p>
            <a:pPr>
              <a:buNone/>
            </a:pPr>
            <a:r>
              <a:rPr lang="en-IN" sz="1800" dirty="0">
                <a:latin typeface="+mj-lt"/>
              </a:rPr>
              <a:t>We know that √2.01 = 1.417744688 and √2 = 1.414213562</a:t>
            </a:r>
          </a:p>
          <a:p>
            <a:pPr>
              <a:buNone/>
            </a:pPr>
            <a:r>
              <a:rPr lang="en-IN" sz="1800" dirty="0">
                <a:latin typeface="+mj-lt"/>
              </a:rPr>
              <a:t>So  √2.01 - √2 = 1.417744688 – 1.414213562 = 0.003531126</a:t>
            </a:r>
          </a:p>
          <a:p>
            <a:pPr>
              <a:buNone/>
            </a:pPr>
            <a:r>
              <a:rPr lang="en-IN" sz="1800" dirty="0">
                <a:latin typeface="+mj-lt"/>
              </a:rPr>
              <a:t>                         =  3.53 x 10</a:t>
            </a:r>
            <a:r>
              <a:rPr lang="en-IN" sz="1800" baseline="30000" dirty="0">
                <a:latin typeface="+mj-lt"/>
              </a:rPr>
              <a:t>-3</a:t>
            </a:r>
            <a:endParaRPr lang="en-IN" sz="1800" dirty="0">
              <a:latin typeface="+mj-lt"/>
            </a:endParaRPr>
          </a:p>
          <a:p>
            <a:endParaRPr lang="en-IN" sz="1800" dirty="0"/>
          </a:p>
        </p:txBody>
      </p:sp>
      <p:sp>
        <p:nvSpPr>
          <p:cNvPr id="28674"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28673"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3786182" y="2500306"/>
            <a:ext cx="114300" cy="495300"/>
          </a:xfrm>
          <a:prstGeom prst="rect">
            <a:avLst/>
          </a:prstGeom>
          <a:noFill/>
        </p:spPr>
      </p:pic>
      <p:sp>
        <p:nvSpPr>
          <p:cNvPr id="28676"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28675" name="Picture 3"/>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5000628" y="2571744"/>
            <a:ext cx="114300" cy="495300"/>
          </a:xfrm>
          <a:prstGeom prst="rect">
            <a:avLst/>
          </a:prstGeom>
          <a:noFill/>
        </p:spPr>
      </p:pic>
      <p:sp>
        <p:nvSpPr>
          <p:cNvPr id="28678"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28677" name="Picture 5"/>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1357290" y="3571876"/>
            <a:ext cx="600075" cy="495300"/>
          </a:xfrm>
          <a:prstGeom prst="rect">
            <a:avLst/>
          </a:prstGeom>
          <a:noFill/>
        </p:spPr>
      </p:pic>
    </p:spTree>
  </p:cSld>
  <p:clrMapOvr>
    <a:masterClrMapping/>
  </p:clrMapOvr>
  <p:transition>
    <p:wedg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2653474"/>
          </a:xfrm>
        </p:spPr>
        <p:txBody>
          <a:bodyPr>
            <a:normAutofit fontScale="90000"/>
          </a:bodyPr>
          <a:lstStyle/>
          <a:p>
            <a:pPr lvl="0"/>
            <a:br>
              <a:rPr lang="en-IN" sz="2000" b="1" dirty="0">
                <a:solidFill>
                  <a:schemeClr val="tx1"/>
                </a:solidFill>
              </a:rPr>
            </a:br>
            <a:br>
              <a:rPr lang="en-IN" sz="2000" b="1" dirty="0">
                <a:solidFill>
                  <a:schemeClr val="tx1"/>
                </a:solidFill>
              </a:rPr>
            </a:br>
            <a:br>
              <a:rPr lang="en-IN" sz="2000" b="1" dirty="0">
                <a:solidFill>
                  <a:schemeClr val="tx1"/>
                </a:solidFill>
              </a:rPr>
            </a:br>
            <a:br>
              <a:rPr lang="en-IN" sz="2000" b="1" dirty="0">
                <a:solidFill>
                  <a:schemeClr val="tx1"/>
                </a:solidFill>
              </a:rPr>
            </a:br>
            <a:r>
              <a:rPr lang="en-IN" sz="2000" b="1" dirty="0">
                <a:solidFill>
                  <a:schemeClr val="tx1"/>
                </a:solidFill>
              </a:rPr>
              <a:t>9. Find the value of</a:t>
            </a:r>
            <a:r>
              <a:rPr lang="en-IN" sz="2000" dirty="0">
                <a:solidFill>
                  <a:schemeClr val="tx1"/>
                </a:solidFill>
              </a:rPr>
              <a:t> </a:t>
            </a:r>
            <a:r>
              <a:rPr lang="en-IN" sz="2000" b="1" dirty="0">
                <a:solidFill>
                  <a:schemeClr val="tx1"/>
                </a:solidFill>
              </a:rPr>
              <a:t>√102 - √101 correct to 4 significant digits.</a:t>
            </a:r>
            <a:br>
              <a:rPr lang="en-IN" sz="2000" dirty="0">
                <a:solidFill>
                  <a:schemeClr val="tx1"/>
                </a:solidFill>
              </a:rPr>
            </a:br>
            <a:r>
              <a:rPr lang="en-IN" sz="2000" b="1" dirty="0">
                <a:solidFill>
                  <a:schemeClr val="tx1"/>
                </a:solidFill>
              </a:rPr>
              <a:t>Sol :</a:t>
            </a:r>
            <a:br>
              <a:rPr lang="en-IN" sz="2000" dirty="0">
                <a:solidFill>
                  <a:schemeClr val="tx1"/>
                </a:solidFill>
              </a:rPr>
            </a:br>
            <a:r>
              <a:rPr lang="en-IN" sz="2000" b="1" dirty="0">
                <a:solidFill>
                  <a:schemeClr val="tx1"/>
                </a:solidFill>
              </a:rPr>
              <a:t>      </a:t>
            </a:r>
            <a:r>
              <a:rPr lang="en-IN" sz="2000" dirty="0">
                <a:solidFill>
                  <a:schemeClr val="tx1"/>
                </a:solidFill>
              </a:rPr>
              <a:t>We know that √102 = 10.0995049 and √101 = 10.0498756</a:t>
            </a:r>
            <a:br>
              <a:rPr lang="en-IN" sz="2000" dirty="0">
                <a:solidFill>
                  <a:schemeClr val="tx1"/>
                </a:solidFill>
              </a:rPr>
            </a:br>
            <a:br>
              <a:rPr lang="en-IN" sz="2000" dirty="0">
                <a:solidFill>
                  <a:schemeClr val="tx1"/>
                </a:solidFill>
              </a:rPr>
            </a:br>
            <a:r>
              <a:rPr lang="en-IN" sz="2000" dirty="0">
                <a:solidFill>
                  <a:schemeClr val="tx1"/>
                </a:solidFill>
              </a:rPr>
              <a:t>      So √102 - √101 = 10.0995049 – 10.0498756</a:t>
            </a:r>
            <a:br>
              <a:rPr lang="en-IN" sz="2000" dirty="0">
                <a:solidFill>
                  <a:schemeClr val="tx1"/>
                </a:solidFill>
              </a:rPr>
            </a:br>
            <a:br>
              <a:rPr lang="en-IN" sz="2000" dirty="0">
                <a:solidFill>
                  <a:schemeClr val="tx1"/>
                </a:solidFill>
              </a:rPr>
            </a:br>
            <a:r>
              <a:rPr lang="en-IN" sz="2000" dirty="0">
                <a:solidFill>
                  <a:schemeClr val="tx1"/>
                </a:solidFill>
              </a:rPr>
              <a:t>                                 =  0.0496293</a:t>
            </a:r>
            <a:br>
              <a:rPr lang="en-IN" sz="2000" dirty="0">
                <a:solidFill>
                  <a:schemeClr val="tx1"/>
                </a:solidFill>
              </a:rPr>
            </a:br>
            <a:br>
              <a:rPr lang="en-IN" sz="2000" dirty="0">
                <a:solidFill>
                  <a:schemeClr val="tx1"/>
                </a:solidFill>
              </a:rPr>
            </a:br>
            <a:r>
              <a:rPr lang="en-IN" sz="2000" dirty="0">
                <a:solidFill>
                  <a:schemeClr val="tx1"/>
                </a:solidFill>
              </a:rPr>
              <a:t>                                 = 0.0496.</a:t>
            </a:r>
            <a:br>
              <a:rPr lang="en-IN" sz="1800" dirty="0"/>
            </a:br>
            <a:endParaRPr lang="en-IN" sz="1800" dirty="0"/>
          </a:p>
        </p:txBody>
      </p:sp>
      <p:sp>
        <p:nvSpPr>
          <p:cNvPr id="3" name="Content Placeholder 2"/>
          <p:cNvSpPr>
            <a:spLocks noGrp="1"/>
          </p:cNvSpPr>
          <p:nvPr>
            <p:ph idx="1"/>
          </p:nvPr>
        </p:nvSpPr>
        <p:spPr>
          <a:xfrm>
            <a:off x="457200" y="3214686"/>
            <a:ext cx="8229600" cy="3109914"/>
          </a:xfrm>
        </p:spPr>
        <p:txBody>
          <a:bodyPr>
            <a:normAutofit/>
          </a:bodyPr>
          <a:lstStyle/>
          <a:p>
            <a:pPr lvl="0">
              <a:buNone/>
            </a:pPr>
            <a:r>
              <a:rPr lang="en-IN" sz="1800" b="1" dirty="0">
                <a:latin typeface="+mj-lt"/>
              </a:rPr>
              <a:t>10. If </a:t>
            </a:r>
            <a:r>
              <a:rPr lang="en-IN" sz="1800" b="1" dirty="0" err="1">
                <a:latin typeface="+mj-lt"/>
              </a:rPr>
              <a:t>Δx</a:t>
            </a:r>
            <a:r>
              <a:rPr lang="en-IN" sz="1800" b="1" dirty="0">
                <a:latin typeface="+mj-lt"/>
              </a:rPr>
              <a:t> = 0.005 and </a:t>
            </a:r>
            <a:r>
              <a:rPr lang="en-IN" sz="1800" b="1" dirty="0" err="1">
                <a:latin typeface="+mj-lt"/>
              </a:rPr>
              <a:t>Δy</a:t>
            </a:r>
            <a:r>
              <a:rPr lang="en-IN" sz="1800" b="1" dirty="0">
                <a:latin typeface="+mj-lt"/>
              </a:rPr>
              <a:t> = 0.001 be the absolute error in x= 2.11 and y= 4.15. Find the relative error in the computation of x + y.</a:t>
            </a:r>
            <a:endParaRPr lang="en-IN" sz="1800" dirty="0">
              <a:latin typeface="+mj-lt"/>
            </a:endParaRPr>
          </a:p>
          <a:p>
            <a:pPr>
              <a:buNone/>
            </a:pPr>
            <a:r>
              <a:rPr lang="en-IN" sz="1800" b="1" dirty="0">
                <a:latin typeface="+mj-lt"/>
              </a:rPr>
              <a:t>Sol:</a:t>
            </a:r>
            <a:endParaRPr lang="en-IN" sz="1800" dirty="0">
              <a:latin typeface="+mj-lt"/>
            </a:endParaRPr>
          </a:p>
          <a:p>
            <a:pPr>
              <a:buNone/>
            </a:pPr>
            <a:r>
              <a:rPr lang="en-IN" sz="1800" dirty="0">
                <a:latin typeface="+mj-lt"/>
              </a:rPr>
              <a:t>Given x= 2.11 , y= 4.15 and  </a:t>
            </a:r>
            <a:r>
              <a:rPr lang="en-IN" sz="1800" dirty="0" err="1">
                <a:latin typeface="+mj-lt"/>
              </a:rPr>
              <a:t>Δx</a:t>
            </a:r>
            <a:r>
              <a:rPr lang="en-IN" sz="1800" dirty="0">
                <a:latin typeface="+mj-lt"/>
              </a:rPr>
              <a:t> = 0.005 ,  </a:t>
            </a:r>
            <a:r>
              <a:rPr lang="en-IN" sz="1800" dirty="0" err="1">
                <a:latin typeface="+mj-lt"/>
              </a:rPr>
              <a:t>Δy</a:t>
            </a:r>
            <a:r>
              <a:rPr lang="en-IN" sz="1800" dirty="0">
                <a:latin typeface="+mj-lt"/>
              </a:rPr>
              <a:t> = 0.001</a:t>
            </a:r>
          </a:p>
          <a:p>
            <a:pPr>
              <a:buNone/>
            </a:pPr>
            <a:r>
              <a:rPr lang="en-IN" sz="1800" dirty="0">
                <a:latin typeface="+mj-lt"/>
              </a:rPr>
              <a:t>Now x + y = 2.11 + 4.15 = 6.26</a:t>
            </a:r>
          </a:p>
          <a:p>
            <a:pPr>
              <a:buNone/>
            </a:pPr>
            <a:r>
              <a:rPr lang="en-IN" sz="1800" dirty="0">
                <a:latin typeface="+mj-lt"/>
              </a:rPr>
              <a:t>And </a:t>
            </a:r>
            <a:r>
              <a:rPr lang="en-IN" sz="1800" dirty="0" err="1">
                <a:latin typeface="+mj-lt"/>
              </a:rPr>
              <a:t>Δx</a:t>
            </a:r>
            <a:r>
              <a:rPr lang="en-IN" sz="1800" dirty="0">
                <a:latin typeface="+mj-lt"/>
              </a:rPr>
              <a:t> + </a:t>
            </a:r>
            <a:r>
              <a:rPr lang="en-IN" sz="1800" dirty="0" err="1">
                <a:latin typeface="+mj-lt"/>
              </a:rPr>
              <a:t>Δy</a:t>
            </a:r>
            <a:r>
              <a:rPr lang="en-IN" sz="1800" dirty="0">
                <a:latin typeface="+mj-lt"/>
              </a:rPr>
              <a:t> = 0.005+0.001 = 0.006</a:t>
            </a:r>
          </a:p>
          <a:p>
            <a:pPr>
              <a:buNone/>
            </a:pPr>
            <a:r>
              <a:rPr lang="en-IN" sz="1800" dirty="0">
                <a:latin typeface="+mj-lt"/>
              </a:rPr>
              <a:t>Therefore relative error in </a:t>
            </a:r>
            <a:r>
              <a:rPr lang="en-IN" sz="1800" dirty="0" err="1">
                <a:latin typeface="+mj-lt"/>
              </a:rPr>
              <a:t>x+y</a:t>
            </a:r>
            <a:r>
              <a:rPr lang="en-IN" sz="1800" dirty="0">
                <a:latin typeface="+mj-lt"/>
              </a:rPr>
              <a:t> is E</a:t>
            </a:r>
            <a:r>
              <a:rPr lang="en-IN" sz="1800" baseline="-25000" dirty="0">
                <a:latin typeface="+mj-lt"/>
              </a:rPr>
              <a:t>R</a:t>
            </a:r>
            <a:r>
              <a:rPr lang="en-IN" sz="1800" dirty="0">
                <a:latin typeface="+mj-lt"/>
              </a:rPr>
              <a:t> = (               ) =              = 0.0009584664537</a:t>
            </a:r>
          </a:p>
          <a:p>
            <a:pPr>
              <a:buNone/>
            </a:pPr>
            <a:endParaRPr lang="en-IN" sz="1800" dirty="0">
              <a:latin typeface="+mj-lt"/>
            </a:endParaRPr>
          </a:p>
          <a:p>
            <a:pPr>
              <a:buNone/>
            </a:pPr>
            <a:r>
              <a:rPr lang="en-IN" sz="1800" dirty="0">
                <a:latin typeface="+mj-lt"/>
              </a:rPr>
              <a:t>                                                                = 0.001 approximate.</a:t>
            </a:r>
          </a:p>
          <a:p>
            <a:endParaRPr lang="en-IN" sz="1800" dirty="0">
              <a:latin typeface="+mj-lt"/>
            </a:endParaRPr>
          </a:p>
        </p:txBody>
      </p:sp>
      <p:sp>
        <p:nvSpPr>
          <p:cNvPr id="29698"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29697"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4071934" y="5072074"/>
            <a:ext cx="742950" cy="495300"/>
          </a:xfrm>
          <a:prstGeom prst="rect">
            <a:avLst/>
          </a:prstGeom>
          <a:noFill/>
        </p:spPr>
      </p:pic>
      <p:sp>
        <p:nvSpPr>
          <p:cNvPr id="29700"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29699" name="Picture 3"/>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5143504" y="5072074"/>
            <a:ext cx="495300" cy="495300"/>
          </a:xfrm>
          <a:prstGeom prst="rect">
            <a:avLst/>
          </a:prstGeom>
          <a:noFill/>
        </p:spPr>
      </p:pic>
    </p:spTree>
  </p:cSld>
  <p:clrMapOvr>
    <a:masterClrMapping/>
  </p:clrMapOvr>
  <p:transition>
    <p:wedg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2796350"/>
          </a:xfrm>
        </p:spPr>
        <p:txBody>
          <a:bodyPr>
            <a:normAutofit fontScale="90000"/>
          </a:bodyPr>
          <a:lstStyle/>
          <a:p>
            <a:pPr lvl="0"/>
            <a:r>
              <a:rPr lang="en-IN" sz="2000" b="1" dirty="0">
                <a:solidFill>
                  <a:schemeClr val="tx1"/>
                </a:solidFill>
              </a:rPr>
              <a:t>11. Find the error in computation of x – y for x = 12.05 and y = 8.02 having absolute error </a:t>
            </a:r>
            <a:r>
              <a:rPr lang="en-IN" sz="2000" b="1" dirty="0" err="1">
                <a:solidFill>
                  <a:schemeClr val="tx1"/>
                </a:solidFill>
              </a:rPr>
              <a:t>Δx</a:t>
            </a:r>
            <a:r>
              <a:rPr lang="en-IN" sz="2000" b="1" dirty="0">
                <a:solidFill>
                  <a:schemeClr val="tx1"/>
                </a:solidFill>
              </a:rPr>
              <a:t> = 0.005 ,  </a:t>
            </a:r>
            <a:r>
              <a:rPr lang="en-IN" sz="2000" b="1" dirty="0" err="1">
                <a:solidFill>
                  <a:schemeClr val="tx1"/>
                </a:solidFill>
              </a:rPr>
              <a:t>Δy</a:t>
            </a:r>
            <a:r>
              <a:rPr lang="en-IN" sz="2000" b="1" dirty="0">
                <a:solidFill>
                  <a:schemeClr val="tx1"/>
                </a:solidFill>
              </a:rPr>
              <a:t> = 0.001 .</a:t>
            </a:r>
            <a:br>
              <a:rPr lang="en-IN" sz="2000" dirty="0">
                <a:solidFill>
                  <a:schemeClr val="tx1"/>
                </a:solidFill>
              </a:rPr>
            </a:br>
            <a:r>
              <a:rPr lang="en-IN" sz="2000" b="1" dirty="0">
                <a:solidFill>
                  <a:schemeClr val="tx1"/>
                </a:solidFill>
              </a:rPr>
              <a:t>Sol :</a:t>
            </a:r>
            <a:br>
              <a:rPr lang="en-IN" sz="2000" dirty="0">
                <a:solidFill>
                  <a:schemeClr val="tx1"/>
                </a:solidFill>
              </a:rPr>
            </a:br>
            <a:r>
              <a:rPr lang="en-IN" sz="2000" dirty="0">
                <a:solidFill>
                  <a:schemeClr val="tx1"/>
                </a:solidFill>
              </a:rPr>
              <a:t>Let U = x – y .</a:t>
            </a:r>
            <a:br>
              <a:rPr lang="en-IN" sz="2000" dirty="0">
                <a:solidFill>
                  <a:schemeClr val="tx1"/>
                </a:solidFill>
              </a:rPr>
            </a:br>
            <a:r>
              <a:rPr lang="en-IN" sz="2000" dirty="0">
                <a:solidFill>
                  <a:schemeClr val="tx1"/>
                </a:solidFill>
              </a:rPr>
              <a:t>Given x = 12.05 and y = 8.02 and </a:t>
            </a:r>
            <a:r>
              <a:rPr lang="en-IN" sz="2000" dirty="0" err="1">
                <a:solidFill>
                  <a:schemeClr val="tx1"/>
                </a:solidFill>
              </a:rPr>
              <a:t>Δx</a:t>
            </a:r>
            <a:r>
              <a:rPr lang="en-IN" sz="2000" dirty="0">
                <a:solidFill>
                  <a:schemeClr val="tx1"/>
                </a:solidFill>
              </a:rPr>
              <a:t> = 0.005 ,  </a:t>
            </a:r>
            <a:r>
              <a:rPr lang="en-IN" sz="2000" dirty="0" err="1">
                <a:solidFill>
                  <a:schemeClr val="tx1"/>
                </a:solidFill>
              </a:rPr>
              <a:t>Δy</a:t>
            </a:r>
            <a:r>
              <a:rPr lang="en-IN" sz="2000" dirty="0">
                <a:solidFill>
                  <a:schemeClr val="tx1"/>
                </a:solidFill>
              </a:rPr>
              <a:t> = 0.001</a:t>
            </a:r>
            <a:br>
              <a:rPr lang="en-IN" sz="2000" dirty="0">
                <a:solidFill>
                  <a:schemeClr val="tx1"/>
                </a:solidFill>
              </a:rPr>
            </a:br>
            <a:r>
              <a:rPr lang="en-IN" sz="2000" dirty="0">
                <a:solidFill>
                  <a:schemeClr val="tx1"/>
                </a:solidFill>
              </a:rPr>
              <a:t>Error in U is ΔU = </a:t>
            </a:r>
            <a:r>
              <a:rPr lang="en-IN" sz="2000" dirty="0" err="1">
                <a:solidFill>
                  <a:schemeClr val="tx1"/>
                </a:solidFill>
              </a:rPr>
              <a:t>Δx</a:t>
            </a:r>
            <a:r>
              <a:rPr lang="en-IN" sz="2000" dirty="0">
                <a:solidFill>
                  <a:schemeClr val="tx1"/>
                </a:solidFill>
              </a:rPr>
              <a:t> – </a:t>
            </a:r>
            <a:r>
              <a:rPr lang="en-IN" sz="2000" dirty="0" err="1">
                <a:solidFill>
                  <a:schemeClr val="tx1"/>
                </a:solidFill>
              </a:rPr>
              <a:t>Δy</a:t>
            </a:r>
            <a:r>
              <a:rPr lang="en-IN" sz="2000" dirty="0">
                <a:solidFill>
                  <a:schemeClr val="tx1"/>
                </a:solidFill>
              </a:rPr>
              <a:t> = 0.005 – 0.001 = 0.004</a:t>
            </a:r>
            <a:br>
              <a:rPr lang="en-IN" sz="2000" dirty="0">
                <a:solidFill>
                  <a:schemeClr val="tx1"/>
                </a:solidFill>
              </a:rPr>
            </a:br>
            <a:br>
              <a:rPr lang="en-IN" sz="2000" dirty="0">
                <a:solidFill>
                  <a:schemeClr val="tx1"/>
                </a:solidFill>
              </a:rPr>
            </a:br>
            <a:r>
              <a:rPr lang="en-IN" sz="2000" dirty="0">
                <a:solidFill>
                  <a:schemeClr val="tx1"/>
                </a:solidFill>
              </a:rPr>
              <a:t>Therefore relative error in U is                      =                                 = 0.00099      </a:t>
            </a:r>
            <a:br>
              <a:rPr lang="en-IN" sz="2000" dirty="0">
                <a:solidFill>
                  <a:schemeClr val="tx1"/>
                </a:solidFill>
              </a:rPr>
            </a:br>
            <a:r>
              <a:rPr lang="en-IN" sz="2000" dirty="0">
                <a:solidFill>
                  <a:schemeClr val="tx1"/>
                </a:solidFill>
              </a:rPr>
              <a:t>       </a:t>
            </a:r>
            <a:br>
              <a:rPr lang="en-IN" sz="2000" dirty="0">
                <a:solidFill>
                  <a:schemeClr val="tx1"/>
                </a:solidFill>
              </a:rPr>
            </a:br>
            <a:r>
              <a:rPr lang="en-IN" sz="2000" dirty="0">
                <a:solidFill>
                  <a:schemeClr val="tx1"/>
                </a:solidFill>
              </a:rPr>
              <a:t>                                                                                         = 0.001(approx)</a:t>
            </a:r>
            <a:br>
              <a:rPr lang="en-IN" sz="1800" dirty="0"/>
            </a:br>
            <a:endParaRPr lang="en-IN" sz="1800" dirty="0"/>
          </a:p>
        </p:txBody>
      </p:sp>
      <p:sp>
        <p:nvSpPr>
          <p:cNvPr id="3" name="Content Placeholder 2"/>
          <p:cNvSpPr>
            <a:spLocks noGrp="1"/>
          </p:cNvSpPr>
          <p:nvPr>
            <p:ph idx="1"/>
          </p:nvPr>
        </p:nvSpPr>
        <p:spPr>
          <a:xfrm>
            <a:off x="457200" y="3357562"/>
            <a:ext cx="8229600" cy="3143272"/>
          </a:xfrm>
        </p:spPr>
        <p:txBody>
          <a:bodyPr>
            <a:normAutofit lnSpcReduction="10000"/>
          </a:bodyPr>
          <a:lstStyle/>
          <a:p>
            <a:pPr lvl="0">
              <a:buNone/>
            </a:pPr>
            <a:r>
              <a:rPr lang="en-IN" sz="1800" b="1" dirty="0">
                <a:latin typeface="+mj-lt"/>
              </a:rPr>
              <a:t>12.Three approximate values of the number       are given as 0.30, 0.33, 0.34 .Which of these  three is the best approximation.</a:t>
            </a:r>
            <a:endParaRPr lang="en-IN" sz="1800" dirty="0">
              <a:latin typeface="+mj-lt"/>
            </a:endParaRPr>
          </a:p>
          <a:p>
            <a:pPr>
              <a:buNone/>
            </a:pPr>
            <a:r>
              <a:rPr lang="en-IN" sz="1800" b="1" dirty="0">
                <a:latin typeface="+mj-lt"/>
              </a:rPr>
              <a:t>Sol:</a:t>
            </a:r>
            <a:endParaRPr lang="en-IN" sz="1800" dirty="0">
              <a:latin typeface="+mj-lt"/>
            </a:endParaRPr>
          </a:p>
          <a:p>
            <a:pPr>
              <a:buNone/>
            </a:pPr>
            <a:r>
              <a:rPr lang="en-IN" sz="1800" dirty="0">
                <a:latin typeface="+mj-lt"/>
              </a:rPr>
              <a:t>Now │      -  0.30 │ = 0.033333333   = </a:t>
            </a:r>
          </a:p>
          <a:p>
            <a:endParaRPr lang="en-IN" sz="1800" dirty="0">
              <a:latin typeface="+mj-lt"/>
            </a:endParaRPr>
          </a:p>
          <a:p>
            <a:pPr>
              <a:buNone/>
            </a:pPr>
            <a:r>
              <a:rPr lang="en-IN" sz="1800" dirty="0">
                <a:latin typeface="+mj-lt"/>
              </a:rPr>
              <a:t>         │      -  0.33 │ = 0.0033333333  = </a:t>
            </a:r>
          </a:p>
          <a:p>
            <a:endParaRPr lang="en-IN" sz="1800" dirty="0">
              <a:latin typeface="+mj-lt"/>
            </a:endParaRPr>
          </a:p>
          <a:p>
            <a:pPr>
              <a:buNone/>
            </a:pPr>
            <a:r>
              <a:rPr lang="en-IN" sz="1800" dirty="0">
                <a:latin typeface="+mj-lt"/>
              </a:rPr>
              <a:t>and   │      -  0.34 │ = 0.0066666666   = </a:t>
            </a:r>
          </a:p>
          <a:p>
            <a:pPr>
              <a:buNone/>
            </a:pPr>
            <a:endParaRPr lang="en-IN" sz="1800" dirty="0">
              <a:latin typeface="+mj-lt"/>
            </a:endParaRPr>
          </a:p>
          <a:p>
            <a:pPr>
              <a:buNone/>
            </a:pPr>
            <a:r>
              <a:rPr lang="en-IN" sz="1800" dirty="0">
                <a:latin typeface="+mj-lt"/>
              </a:rPr>
              <a:t>Therefore the best approximation for      is 0.33.</a:t>
            </a:r>
          </a:p>
          <a:p>
            <a:endParaRPr lang="en-IN" sz="1800" dirty="0">
              <a:latin typeface="+mj-lt"/>
            </a:endParaRPr>
          </a:p>
        </p:txBody>
      </p:sp>
      <p:sp>
        <p:nvSpPr>
          <p:cNvPr id="30722"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30721"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3357554" y="2285992"/>
            <a:ext cx="838200" cy="495300"/>
          </a:xfrm>
          <a:prstGeom prst="rect">
            <a:avLst/>
          </a:prstGeom>
          <a:noFill/>
        </p:spPr>
      </p:pic>
      <p:sp>
        <p:nvSpPr>
          <p:cNvPr id="30724"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30723" name="Picture 3"/>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4714876" y="2285992"/>
            <a:ext cx="1371600" cy="533400"/>
          </a:xfrm>
          <a:prstGeom prst="rect">
            <a:avLst/>
          </a:prstGeom>
          <a:noFill/>
        </p:spPr>
      </p:pic>
      <p:sp>
        <p:nvSpPr>
          <p:cNvPr id="30726"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30725" name="Picture 5"/>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4786314" y="3286124"/>
            <a:ext cx="123825" cy="495300"/>
          </a:xfrm>
          <a:prstGeom prst="rect">
            <a:avLst/>
          </a:prstGeom>
          <a:noFill/>
        </p:spPr>
      </p:pic>
      <p:sp>
        <p:nvSpPr>
          <p:cNvPr id="30728"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30727" name="Picture 7"/>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1214414" y="4143380"/>
            <a:ext cx="123825" cy="495300"/>
          </a:xfrm>
          <a:prstGeom prst="rect">
            <a:avLst/>
          </a:prstGeom>
          <a:noFill/>
        </p:spPr>
      </p:pic>
      <p:sp>
        <p:nvSpPr>
          <p:cNvPr id="30730" name="Rectangle 1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30729" name="Picture 9"/>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1214414" y="4786322"/>
            <a:ext cx="123825" cy="495300"/>
          </a:xfrm>
          <a:prstGeom prst="rect">
            <a:avLst/>
          </a:prstGeom>
          <a:noFill/>
        </p:spPr>
      </p:pic>
      <p:sp>
        <p:nvSpPr>
          <p:cNvPr id="30732" name="Rectangle 1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30731" name="Picture 11"/>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1214414" y="5357826"/>
            <a:ext cx="123825" cy="495300"/>
          </a:xfrm>
          <a:prstGeom prst="rect">
            <a:avLst/>
          </a:prstGeom>
          <a:noFill/>
        </p:spPr>
      </p:pic>
      <p:sp>
        <p:nvSpPr>
          <p:cNvPr id="30734" name="Rectangle 1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30733" name="Picture 13"/>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4071934" y="5857892"/>
            <a:ext cx="123825" cy="495300"/>
          </a:xfrm>
          <a:prstGeom prst="rect">
            <a:avLst/>
          </a:prstGeom>
          <a:noFill/>
        </p:spPr>
      </p:pic>
      <p:sp>
        <p:nvSpPr>
          <p:cNvPr id="30736" name="Rectangle 1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30735" name="Picture 15"/>
          <p:cNvPicPr>
            <a:picLocks noChangeAspect="1" noChangeArrowheads="1"/>
          </p:cNvPicPr>
          <p:nvPr/>
        </p:nvPicPr>
        <p:blipFill>
          <a:blip r:embed="rId5">
            <a:clrChange>
              <a:clrFrom>
                <a:srgbClr val="FFFFFF"/>
              </a:clrFrom>
              <a:clrTo>
                <a:srgbClr val="FFFFFF">
                  <a:alpha val="0"/>
                </a:srgbClr>
              </a:clrTo>
            </a:clrChange>
          </a:blip>
          <a:srcRect/>
          <a:stretch>
            <a:fillRect/>
          </a:stretch>
        </p:blipFill>
        <p:spPr bwMode="auto">
          <a:xfrm>
            <a:off x="4071934" y="4214818"/>
            <a:ext cx="228600" cy="495300"/>
          </a:xfrm>
          <a:prstGeom prst="rect">
            <a:avLst/>
          </a:prstGeom>
          <a:noFill/>
        </p:spPr>
      </p:pic>
      <p:sp>
        <p:nvSpPr>
          <p:cNvPr id="30738" name="Rectangle 1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30737" name="Picture 17"/>
          <p:cNvPicPr>
            <a:picLocks noChangeAspect="1" noChangeArrowheads="1"/>
          </p:cNvPicPr>
          <p:nvPr/>
        </p:nvPicPr>
        <p:blipFill>
          <a:blip r:embed="rId6">
            <a:clrChange>
              <a:clrFrom>
                <a:srgbClr val="FFFFFF"/>
              </a:clrFrom>
              <a:clrTo>
                <a:srgbClr val="FFFFFF">
                  <a:alpha val="0"/>
                </a:srgbClr>
              </a:clrTo>
            </a:clrChange>
          </a:blip>
          <a:srcRect/>
          <a:stretch>
            <a:fillRect/>
          </a:stretch>
        </p:blipFill>
        <p:spPr bwMode="auto">
          <a:xfrm>
            <a:off x="4071934" y="4857760"/>
            <a:ext cx="333375" cy="495300"/>
          </a:xfrm>
          <a:prstGeom prst="rect">
            <a:avLst/>
          </a:prstGeom>
          <a:noFill/>
        </p:spPr>
      </p:pic>
      <p:sp>
        <p:nvSpPr>
          <p:cNvPr id="30740" name="Rectangle 2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30739" name="Picture 19"/>
          <p:cNvPicPr>
            <a:picLocks noChangeAspect="1" noChangeArrowheads="1"/>
          </p:cNvPicPr>
          <p:nvPr/>
        </p:nvPicPr>
        <p:blipFill>
          <a:blip r:embed="rId7">
            <a:clrChange>
              <a:clrFrom>
                <a:srgbClr val="FFFFFF"/>
              </a:clrFrom>
              <a:clrTo>
                <a:srgbClr val="FFFFFF">
                  <a:alpha val="0"/>
                </a:srgbClr>
              </a:clrTo>
            </a:clrChange>
          </a:blip>
          <a:srcRect/>
          <a:stretch>
            <a:fillRect/>
          </a:stretch>
        </p:blipFill>
        <p:spPr bwMode="auto">
          <a:xfrm>
            <a:off x="4143372" y="5357826"/>
            <a:ext cx="333375" cy="495300"/>
          </a:xfrm>
          <a:prstGeom prst="rect">
            <a:avLst/>
          </a:prstGeom>
          <a:noFill/>
        </p:spPr>
      </p:pic>
    </p:spTree>
  </p:cSld>
  <p:clrMapOvr>
    <a:masterClrMapping/>
  </p:clrMapOvr>
  <p:transition>
    <p:wedg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4868052"/>
          </a:xfrm>
        </p:spPr>
        <p:txBody>
          <a:bodyPr>
            <a:normAutofit fontScale="90000"/>
          </a:bodyPr>
          <a:lstStyle/>
          <a:p>
            <a:pPr lvl="0"/>
            <a:r>
              <a:rPr lang="en-IN" sz="2000" b="1" dirty="0">
                <a:solidFill>
                  <a:schemeClr val="tx1"/>
                </a:solidFill>
              </a:rPr>
              <a:t>13. When the numbers x= 4.488, y= 1.321 are rounded to two decimal places. Find the</a:t>
            </a:r>
            <a:br>
              <a:rPr lang="en-IN" sz="2000" b="1" dirty="0">
                <a:solidFill>
                  <a:schemeClr val="tx1"/>
                </a:solidFill>
              </a:rPr>
            </a:br>
            <a:br>
              <a:rPr lang="en-IN" sz="2000" b="1" dirty="0">
                <a:solidFill>
                  <a:schemeClr val="tx1"/>
                </a:solidFill>
              </a:rPr>
            </a:br>
            <a:r>
              <a:rPr lang="en-IN" sz="2000" b="1" dirty="0">
                <a:solidFill>
                  <a:schemeClr val="tx1"/>
                </a:solidFill>
              </a:rPr>
              <a:t> value of q =      and E</a:t>
            </a:r>
            <a:r>
              <a:rPr lang="en-IN" sz="2000" b="1" baseline="-25000" dirty="0">
                <a:solidFill>
                  <a:schemeClr val="tx1"/>
                </a:solidFill>
              </a:rPr>
              <a:t>R</a:t>
            </a:r>
            <a:r>
              <a:rPr lang="en-IN" sz="2000" b="1" dirty="0">
                <a:solidFill>
                  <a:schemeClr val="tx1"/>
                </a:solidFill>
              </a:rPr>
              <a:t>(q).</a:t>
            </a:r>
            <a:br>
              <a:rPr lang="en-IN" sz="2000" dirty="0">
                <a:solidFill>
                  <a:schemeClr val="tx1"/>
                </a:solidFill>
              </a:rPr>
            </a:br>
            <a:r>
              <a:rPr lang="en-IN" sz="2000" b="1" dirty="0">
                <a:solidFill>
                  <a:schemeClr val="tx1"/>
                </a:solidFill>
              </a:rPr>
              <a:t>Sol:</a:t>
            </a:r>
            <a:br>
              <a:rPr lang="en-IN" sz="2000" dirty="0">
                <a:solidFill>
                  <a:schemeClr val="tx1"/>
                </a:solidFill>
              </a:rPr>
            </a:br>
            <a:r>
              <a:rPr lang="en-IN" sz="2000" dirty="0">
                <a:solidFill>
                  <a:schemeClr val="tx1"/>
                </a:solidFill>
              </a:rPr>
              <a:t>Given x= 4.488 and y= 1.321</a:t>
            </a:r>
            <a:br>
              <a:rPr lang="en-IN" sz="2000" dirty="0">
                <a:solidFill>
                  <a:schemeClr val="tx1"/>
                </a:solidFill>
              </a:rPr>
            </a:br>
            <a:br>
              <a:rPr lang="en-IN" sz="2000" dirty="0">
                <a:solidFill>
                  <a:schemeClr val="tx1"/>
                </a:solidFill>
              </a:rPr>
            </a:br>
            <a:r>
              <a:rPr lang="en-IN" sz="2000" dirty="0">
                <a:solidFill>
                  <a:schemeClr val="tx1"/>
                </a:solidFill>
              </a:rPr>
              <a:t>Now q =      =            = 3.397426192 = X say.</a:t>
            </a:r>
            <a:br>
              <a:rPr lang="en-IN" sz="2000" dirty="0">
                <a:solidFill>
                  <a:schemeClr val="tx1"/>
                </a:solidFill>
              </a:rPr>
            </a:br>
            <a:br>
              <a:rPr lang="en-IN" sz="2000" dirty="0">
                <a:solidFill>
                  <a:schemeClr val="tx1"/>
                </a:solidFill>
              </a:rPr>
            </a:br>
            <a:r>
              <a:rPr lang="en-IN" sz="2000" dirty="0">
                <a:solidFill>
                  <a:schemeClr val="tx1"/>
                </a:solidFill>
              </a:rPr>
              <a:t>If x and y are rounded to two decimals, then x= 4.49 and y= 1.32</a:t>
            </a:r>
            <a:br>
              <a:rPr lang="en-IN" sz="2000" dirty="0">
                <a:solidFill>
                  <a:schemeClr val="tx1"/>
                </a:solidFill>
              </a:rPr>
            </a:br>
            <a:br>
              <a:rPr lang="en-IN" sz="2000" dirty="0">
                <a:solidFill>
                  <a:schemeClr val="tx1"/>
                </a:solidFill>
              </a:rPr>
            </a:br>
            <a:r>
              <a:rPr lang="en-IN" sz="2000" dirty="0">
                <a:solidFill>
                  <a:schemeClr val="tx1"/>
                </a:solidFill>
              </a:rPr>
              <a:t>Now q =      =          = 3.40 = X</a:t>
            </a:r>
            <a:r>
              <a:rPr lang="en-IN" sz="2000" baseline="30000" dirty="0">
                <a:solidFill>
                  <a:schemeClr val="tx1"/>
                </a:solidFill>
              </a:rPr>
              <a:t>1</a:t>
            </a:r>
            <a:r>
              <a:rPr lang="en-IN" sz="2000" dirty="0">
                <a:solidFill>
                  <a:schemeClr val="tx1"/>
                </a:solidFill>
              </a:rPr>
              <a:t> say</a:t>
            </a:r>
            <a:br>
              <a:rPr lang="en-IN" sz="2000" dirty="0">
                <a:solidFill>
                  <a:schemeClr val="tx1"/>
                </a:solidFill>
              </a:rPr>
            </a:br>
            <a:br>
              <a:rPr lang="en-IN" sz="2000" dirty="0">
                <a:solidFill>
                  <a:schemeClr val="tx1"/>
                </a:solidFill>
              </a:rPr>
            </a:br>
            <a:r>
              <a:rPr lang="en-IN" sz="2000" dirty="0">
                <a:solidFill>
                  <a:schemeClr val="tx1"/>
                </a:solidFill>
              </a:rPr>
              <a:t>Therefore absolute error E</a:t>
            </a:r>
            <a:r>
              <a:rPr lang="en-IN" sz="2000" baseline="-25000" dirty="0">
                <a:solidFill>
                  <a:schemeClr val="tx1"/>
                </a:solidFill>
              </a:rPr>
              <a:t>A</a:t>
            </a:r>
            <a:r>
              <a:rPr lang="en-IN" sz="2000" dirty="0">
                <a:solidFill>
                  <a:schemeClr val="tx1"/>
                </a:solidFill>
              </a:rPr>
              <a:t>(q) = │X-X</a:t>
            </a:r>
            <a:r>
              <a:rPr lang="en-IN" sz="2000" baseline="30000" dirty="0">
                <a:solidFill>
                  <a:schemeClr val="tx1"/>
                </a:solidFill>
              </a:rPr>
              <a:t>1</a:t>
            </a:r>
            <a:r>
              <a:rPr lang="en-IN" sz="2000" dirty="0">
                <a:solidFill>
                  <a:schemeClr val="tx1"/>
                </a:solidFill>
              </a:rPr>
              <a:t> │= │3.397426192 – 3.40 │</a:t>
            </a:r>
            <a:br>
              <a:rPr lang="en-IN" sz="2000" dirty="0">
                <a:solidFill>
                  <a:schemeClr val="tx1"/>
                </a:solidFill>
              </a:rPr>
            </a:br>
            <a:br>
              <a:rPr lang="en-IN" sz="2000" dirty="0">
                <a:solidFill>
                  <a:schemeClr val="tx1"/>
                </a:solidFill>
              </a:rPr>
            </a:br>
            <a:r>
              <a:rPr lang="en-IN" sz="2000" dirty="0">
                <a:solidFill>
                  <a:schemeClr val="tx1"/>
                </a:solidFill>
              </a:rPr>
              <a:t>                                                                        = 0.002573808</a:t>
            </a:r>
            <a:br>
              <a:rPr lang="en-IN" sz="2000" dirty="0">
                <a:solidFill>
                  <a:schemeClr val="tx1"/>
                </a:solidFill>
              </a:rPr>
            </a:br>
            <a:br>
              <a:rPr lang="en-IN" sz="1800" dirty="0">
                <a:solidFill>
                  <a:schemeClr val="tx1"/>
                </a:solidFill>
              </a:rPr>
            </a:br>
            <a:r>
              <a:rPr lang="en-IN" sz="1800" dirty="0">
                <a:solidFill>
                  <a:schemeClr val="tx1"/>
                </a:solidFill>
              </a:rPr>
              <a:t>.</a:t>
            </a:r>
            <a:br>
              <a:rPr lang="en-IN" sz="1800" dirty="0"/>
            </a:br>
            <a:endParaRPr lang="en-IN" sz="1800" dirty="0"/>
          </a:p>
        </p:txBody>
      </p:sp>
      <p:sp>
        <p:nvSpPr>
          <p:cNvPr id="3" name="Content Placeholder 2"/>
          <p:cNvSpPr>
            <a:spLocks noGrp="1"/>
          </p:cNvSpPr>
          <p:nvPr>
            <p:ph idx="1"/>
          </p:nvPr>
        </p:nvSpPr>
        <p:spPr>
          <a:xfrm>
            <a:off x="457200" y="5072074"/>
            <a:ext cx="8229600" cy="1252526"/>
          </a:xfrm>
        </p:spPr>
        <p:txBody>
          <a:bodyPr>
            <a:normAutofit/>
          </a:bodyPr>
          <a:lstStyle/>
          <a:p>
            <a:pPr>
              <a:buNone/>
            </a:pPr>
            <a:r>
              <a:rPr lang="en-IN" sz="1800" dirty="0">
                <a:latin typeface="+mj-lt"/>
              </a:rPr>
              <a:t>and relative error E</a:t>
            </a:r>
            <a:r>
              <a:rPr lang="en-IN" sz="1800" baseline="-25000" dirty="0">
                <a:latin typeface="+mj-lt"/>
              </a:rPr>
              <a:t>R</a:t>
            </a:r>
            <a:r>
              <a:rPr lang="en-IN" sz="1800" dirty="0">
                <a:latin typeface="+mj-lt"/>
              </a:rPr>
              <a:t>(q) =         =                         = 0.0007575758396</a:t>
            </a:r>
          </a:p>
        </p:txBody>
      </p:sp>
      <p:sp>
        <p:nvSpPr>
          <p:cNvPr id="3174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31745"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1714480" y="1214422"/>
            <a:ext cx="123825" cy="495300"/>
          </a:xfrm>
          <a:prstGeom prst="rect">
            <a:avLst/>
          </a:prstGeom>
          <a:noFill/>
        </p:spPr>
      </p:pic>
      <p:sp>
        <p:nvSpPr>
          <p:cNvPr id="31748"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31747" name="Picture 3"/>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1285852" y="2357430"/>
            <a:ext cx="123825" cy="495300"/>
          </a:xfrm>
          <a:prstGeom prst="rect">
            <a:avLst/>
          </a:prstGeom>
          <a:noFill/>
        </p:spPr>
      </p:pic>
      <p:sp>
        <p:nvSpPr>
          <p:cNvPr id="31750"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31749" name="Picture 5"/>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1785918" y="2285992"/>
            <a:ext cx="495300" cy="495300"/>
          </a:xfrm>
          <a:prstGeom prst="rect">
            <a:avLst/>
          </a:prstGeom>
          <a:noFill/>
        </p:spPr>
      </p:pic>
      <p:sp>
        <p:nvSpPr>
          <p:cNvPr id="31752"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31751" name="Picture 7"/>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1285852" y="3357562"/>
            <a:ext cx="123825" cy="495300"/>
          </a:xfrm>
          <a:prstGeom prst="rect">
            <a:avLst/>
          </a:prstGeom>
          <a:noFill/>
        </p:spPr>
      </p:pic>
      <p:sp>
        <p:nvSpPr>
          <p:cNvPr id="31754" name="Rectangle 1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31753" name="Picture 9"/>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1714480" y="3357562"/>
            <a:ext cx="381000" cy="495300"/>
          </a:xfrm>
          <a:prstGeom prst="rect">
            <a:avLst/>
          </a:prstGeom>
          <a:noFill/>
        </p:spPr>
      </p:pic>
      <p:sp>
        <p:nvSpPr>
          <p:cNvPr id="31756" name="Rectangle 1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31755" name="Picture 11"/>
          <p:cNvPicPr>
            <a:picLocks noChangeAspect="1" noChangeArrowheads="1"/>
          </p:cNvPicPr>
          <p:nvPr/>
        </p:nvPicPr>
        <p:blipFill>
          <a:blip r:embed="rId5">
            <a:clrChange>
              <a:clrFrom>
                <a:srgbClr val="FFFFFF"/>
              </a:clrFrom>
              <a:clrTo>
                <a:srgbClr val="FFFFFF">
                  <a:alpha val="0"/>
                </a:srgbClr>
              </a:clrTo>
            </a:clrChange>
          </a:blip>
          <a:srcRect/>
          <a:stretch>
            <a:fillRect/>
          </a:stretch>
        </p:blipFill>
        <p:spPr bwMode="auto">
          <a:xfrm>
            <a:off x="2928926" y="5000636"/>
            <a:ext cx="209550" cy="495300"/>
          </a:xfrm>
          <a:prstGeom prst="rect">
            <a:avLst/>
          </a:prstGeom>
          <a:noFill/>
        </p:spPr>
      </p:pic>
      <p:sp>
        <p:nvSpPr>
          <p:cNvPr id="31758" name="Rectangle 1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31757" name="Picture 13"/>
          <p:cNvPicPr>
            <a:picLocks noChangeAspect="1" noChangeArrowheads="1"/>
          </p:cNvPicPr>
          <p:nvPr/>
        </p:nvPicPr>
        <p:blipFill>
          <a:blip r:embed="rId6">
            <a:clrChange>
              <a:clrFrom>
                <a:srgbClr val="FFFFFF"/>
              </a:clrFrom>
              <a:clrTo>
                <a:srgbClr val="FFFFFF">
                  <a:alpha val="0"/>
                </a:srgbClr>
              </a:clrTo>
            </a:clrChange>
          </a:blip>
          <a:srcRect/>
          <a:stretch>
            <a:fillRect/>
          </a:stretch>
        </p:blipFill>
        <p:spPr bwMode="auto">
          <a:xfrm>
            <a:off x="3500430" y="5000636"/>
            <a:ext cx="1171575" cy="495300"/>
          </a:xfrm>
          <a:prstGeom prst="rect">
            <a:avLst/>
          </a:prstGeom>
          <a:noFill/>
        </p:spPr>
      </p:pic>
    </p:spTree>
  </p:cSld>
  <p:clrMapOvr>
    <a:masterClrMapping/>
  </p:clrMapOvr>
  <p:transition>
    <p:wedg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pic>
        <p:nvPicPr>
          <p:cNvPr id="4" name="Content Placeholder 3" descr="My Journal Powerpoint Templates - Education, Orange, Silver, White ..."/>
          <p:cNvPicPr>
            <a:picLocks noGrp="1"/>
          </p:cNvPicPr>
          <p:nvPr>
            <p:ph idx="1"/>
          </p:nvPr>
        </p:nvPicPr>
        <p:blipFill>
          <a:blip r:embed="rId2"/>
          <a:srcRect/>
          <a:stretch>
            <a:fillRect/>
          </a:stretch>
        </p:blipFill>
        <p:spPr bwMode="auto">
          <a:xfrm>
            <a:off x="1" y="0"/>
            <a:ext cx="9144000" cy="6858000"/>
          </a:xfrm>
          <a:prstGeom prst="rect">
            <a:avLst/>
          </a:prstGeom>
          <a:noFill/>
          <a:ln w="9525">
            <a:noFill/>
            <a:miter lim="800000"/>
            <a:headEnd/>
            <a:tailEnd/>
          </a:ln>
        </p:spPr>
      </p:pic>
      <p:sp>
        <p:nvSpPr>
          <p:cNvPr id="6" name="Rectangle 5"/>
          <p:cNvSpPr/>
          <p:nvPr/>
        </p:nvSpPr>
        <p:spPr>
          <a:xfrm>
            <a:off x="-1" y="1857364"/>
            <a:ext cx="9144001" cy="2585323"/>
          </a:xfrm>
          <a:prstGeom prst="rect">
            <a:avLst/>
          </a:prstGeom>
          <a:noFill/>
        </p:spPr>
        <p:txBody>
          <a:bodyPr wrap="square" lIns="91440" tIns="45720" rIns="91440" bIns="45720">
            <a:spAutoFit/>
          </a:bodyPr>
          <a:lstStyle/>
          <a:p>
            <a:pPr algn="ctr"/>
            <a:r>
              <a:rPr lang="en-US" sz="5400" b="1" cap="none" spc="0" dirty="0">
                <a:ln w="900" cmpd="sng">
                  <a:solidFill>
                    <a:schemeClr val="accent1">
                      <a:satMod val="190000"/>
                      <a:alpha val="55000"/>
                    </a:schemeClr>
                  </a:solidFill>
                  <a:prstDash val="solid"/>
                </a:ln>
                <a:solidFill>
                  <a:srgbClr val="0070C0"/>
                </a:solidFill>
                <a:effectLst>
                  <a:innerShdw blurRad="101600" dist="76200" dir="5400000">
                    <a:schemeClr val="accent1">
                      <a:satMod val="190000"/>
                      <a:tint val="100000"/>
                      <a:alpha val="74000"/>
                    </a:schemeClr>
                  </a:innerShdw>
                </a:effectLst>
              </a:rPr>
              <a:t>     </a:t>
            </a:r>
            <a:r>
              <a:rPr lang="en-US" sz="5400" b="1" cap="none" spc="0" dirty="0">
                <a:ln w="900" cmpd="sng">
                  <a:solidFill>
                    <a:schemeClr val="accent1">
                      <a:satMod val="190000"/>
                      <a:alpha val="55000"/>
                    </a:schemeClr>
                  </a:solidFill>
                  <a:prstDash val="solid"/>
                </a:ln>
                <a:solidFill>
                  <a:srgbClr val="0070C0"/>
                </a:solidFill>
                <a:effectLst>
                  <a:innerShdw blurRad="101600" dist="76200" dir="5400000">
                    <a:schemeClr val="accent1">
                      <a:satMod val="190000"/>
                      <a:tint val="100000"/>
                      <a:alpha val="74000"/>
                    </a:schemeClr>
                  </a:innerShdw>
                </a:effectLst>
                <a:latin typeface="Imprint MT Shadow" pitchFamily="82" charset="0"/>
              </a:rPr>
              <a:t>DEPARTMENT </a:t>
            </a:r>
          </a:p>
          <a:p>
            <a:pPr algn="ctr"/>
            <a:r>
              <a:rPr lang="en-US" sz="5400" b="1" cap="none" spc="0" dirty="0">
                <a:ln w="900" cmpd="sng">
                  <a:solidFill>
                    <a:schemeClr val="accent1">
                      <a:satMod val="190000"/>
                      <a:alpha val="55000"/>
                    </a:schemeClr>
                  </a:solidFill>
                  <a:prstDash val="solid"/>
                </a:ln>
                <a:solidFill>
                  <a:srgbClr val="0070C0"/>
                </a:solidFill>
                <a:effectLst>
                  <a:innerShdw blurRad="101600" dist="76200" dir="5400000">
                    <a:schemeClr val="accent1">
                      <a:satMod val="190000"/>
                      <a:tint val="100000"/>
                      <a:alpha val="74000"/>
                    </a:schemeClr>
                  </a:innerShdw>
                </a:effectLst>
                <a:latin typeface="Imprint MT Shadow" pitchFamily="82" charset="0"/>
              </a:rPr>
              <a:t>    OF </a:t>
            </a:r>
          </a:p>
          <a:p>
            <a:pPr algn="ctr"/>
            <a:r>
              <a:rPr lang="en-US" sz="5400" b="1" cap="none" spc="0" dirty="0">
                <a:ln w="900" cmpd="sng">
                  <a:solidFill>
                    <a:schemeClr val="accent1">
                      <a:satMod val="190000"/>
                      <a:alpha val="55000"/>
                    </a:schemeClr>
                  </a:solidFill>
                  <a:prstDash val="solid"/>
                </a:ln>
                <a:solidFill>
                  <a:srgbClr val="0070C0"/>
                </a:solidFill>
                <a:effectLst>
                  <a:innerShdw blurRad="101600" dist="76200" dir="5400000">
                    <a:schemeClr val="accent1">
                      <a:satMod val="190000"/>
                      <a:tint val="100000"/>
                      <a:alpha val="74000"/>
                    </a:schemeClr>
                  </a:innerShdw>
                </a:effectLst>
                <a:latin typeface="Imprint MT Shadow" pitchFamily="82" charset="0"/>
              </a:rPr>
              <a:t>       MATHEMATICS</a:t>
            </a:r>
            <a:endParaRPr lang="en-IN" sz="5400" b="1" cap="none" spc="0" dirty="0">
              <a:ln w="900" cmpd="sng">
                <a:solidFill>
                  <a:schemeClr val="accent1">
                    <a:satMod val="190000"/>
                    <a:alpha val="55000"/>
                  </a:schemeClr>
                </a:solidFill>
                <a:prstDash val="solid"/>
              </a:ln>
              <a:solidFill>
                <a:srgbClr val="0070C0"/>
              </a:solidFill>
              <a:effectLst>
                <a:innerShdw blurRad="101600" dist="76200" dir="5400000">
                  <a:schemeClr val="accent1">
                    <a:satMod val="190000"/>
                    <a:tint val="100000"/>
                    <a:alpha val="74000"/>
                  </a:schemeClr>
                </a:innerShdw>
              </a:effectLst>
              <a:latin typeface="Imprint MT Shadow" pitchFamily="82" charset="0"/>
            </a:endParaRPr>
          </a:p>
        </p:txBody>
      </p:sp>
    </p:spTree>
  </p:cSld>
  <p:clrMapOvr>
    <a:masterClrMapping/>
  </p:clrMapOvr>
  <p:transition>
    <p:newsflash/>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53276"/>
          </a:xfrm>
        </p:spPr>
        <p:txBody>
          <a:bodyPr>
            <a:normAutofit/>
          </a:bodyPr>
          <a:lstStyle/>
          <a:p>
            <a:pPr lvl="0"/>
            <a:r>
              <a:rPr lang="en-IN" sz="1800" b="1" dirty="0">
                <a:solidFill>
                  <a:schemeClr val="tx1"/>
                </a:solidFill>
              </a:rPr>
              <a:t>14.   Find the sum of the numbers 105.5 , 27.25 , 6.56 , 0.1568 , 0.000256 , 208.6 , 0.0235 , 0.538 and 0.0571 where each number is correct to the digits given . Estimate the absolute error in the sum .</a:t>
            </a:r>
            <a:br>
              <a:rPr lang="en-IN" sz="1800" dirty="0"/>
            </a:br>
            <a:endParaRPr lang="en-IN" sz="1800" dirty="0"/>
          </a:p>
        </p:txBody>
      </p:sp>
      <p:sp>
        <p:nvSpPr>
          <p:cNvPr id="3" name="Content Placeholder 2"/>
          <p:cNvSpPr>
            <a:spLocks noGrp="1"/>
          </p:cNvSpPr>
          <p:nvPr>
            <p:ph idx="1"/>
          </p:nvPr>
        </p:nvSpPr>
        <p:spPr>
          <a:xfrm>
            <a:off x="457200" y="1714488"/>
            <a:ext cx="8229600" cy="4610112"/>
          </a:xfrm>
        </p:spPr>
        <p:txBody>
          <a:bodyPr>
            <a:normAutofit fontScale="92500" lnSpcReduction="20000"/>
          </a:bodyPr>
          <a:lstStyle/>
          <a:p>
            <a:pPr>
              <a:buNone/>
            </a:pPr>
            <a:r>
              <a:rPr lang="en-IN" sz="1900" b="1" dirty="0">
                <a:latin typeface="+mj-lt"/>
              </a:rPr>
              <a:t>Sol:   </a:t>
            </a:r>
            <a:r>
              <a:rPr lang="en-IN" sz="1900" dirty="0">
                <a:latin typeface="+mj-lt"/>
              </a:rPr>
              <a:t>Here we have two numbers which have the greatest absolute error.</a:t>
            </a:r>
          </a:p>
          <a:p>
            <a:pPr>
              <a:buNone/>
            </a:pPr>
            <a:r>
              <a:rPr lang="en-IN" sz="1900" dirty="0">
                <a:latin typeface="+mj-lt"/>
              </a:rPr>
              <a:t> These are 105.5 and 208.6. </a:t>
            </a:r>
          </a:p>
          <a:p>
            <a:pPr>
              <a:buNone/>
            </a:pPr>
            <a:r>
              <a:rPr lang="en-IN" sz="1900" dirty="0">
                <a:latin typeface="+mj-lt"/>
              </a:rPr>
              <a:t> The absolute error in both of these is 0.05 .</a:t>
            </a:r>
          </a:p>
          <a:p>
            <a:pPr>
              <a:buNone/>
            </a:pPr>
            <a:r>
              <a:rPr lang="en-IN" sz="1900" dirty="0">
                <a:latin typeface="+mj-lt"/>
              </a:rPr>
              <a:t> Hence we round off all the other numbers to two decimal digits. These are 27.25 ; 6.56 ; 0.16 ; 0.00 ; 0.02 ; 0.54 ; 0.06 .</a:t>
            </a:r>
          </a:p>
          <a:p>
            <a:pPr>
              <a:buNone/>
            </a:pPr>
            <a:r>
              <a:rPr lang="en-IN" sz="1900" dirty="0">
                <a:latin typeface="+mj-lt"/>
              </a:rPr>
              <a:t>Therefore S = 105.5 + 27.25 + 6.56 + 0.00 + 208.6 + 0.02 + 0.54 + 0.06</a:t>
            </a:r>
          </a:p>
          <a:p>
            <a:pPr>
              <a:buNone/>
            </a:pPr>
            <a:r>
              <a:rPr lang="en-IN" sz="1900" dirty="0">
                <a:latin typeface="+mj-lt"/>
              </a:rPr>
              <a:t>                     = 348.67</a:t>
            </a:r>
          </a:p>
          <a:p>
            <a:pPr>
              <a:buNone/>
            </a:pPr>
            <a:r>
              <a:rPr lang="en-IN" sz="1900" dirty="0">
                <a:latin typeface="+mj-lt"/>
              </a:rPr>
              <a:t>                     = 348.7 ( approximately ) </a:t>
            </a:r>
          </a:p>
          <a:p>
            <a:pPr>
              <a:buNone/>
            </a:pPr>
            <a:r>
              <a:rPr lang="en-IN" sz="1900" dirty="0">
                <a:latin typeface="+mj-lt"/>
              </a:rPr>
              <a:t>The first two numbers have each an absolute error 0.05 and the remaining seven numbers have an absolute error is 0.005 each.</a:t>
            </a:r>
          </a:p>
          <a:p>
            <a:pPr>
              <a:buNone/>
            </a:pPr>
            <a:r>
              <a:rPr lang="en-IN" sz="1900" dirty="0">
                <a:latin typeface="+mj-lt"/>
              </a:rPr>
              <a:t>Thus the absolute error in all the nine numbers is  E</a:t>
            </a:r>
            <a:r>
              <a:rPr lang="en-IN" sz="1900" baseline="-25000" dirty="0">
                <a:latin typeface="+mj-lt"/>
              </a:rPr>
              <a:t>A</a:t>
            </a:r>
            <a:r>
              <a:rPr lang="en-IN" sz="1900" dirty="0">
                <a:latin typeface="+mj-lt"/>
              </a:rPr>
              <a:t> = 2(0.05) + 7(0.005) </a:t>
            </a:r>
          </a:p>
          <a:p>
            <a:pPr>
              <a:buNone/>
            </a:pPr>
            <a:r>
              <a:rPr lang="en-IN" sz="1900" dirty="0">
                <a:latin typeface="+mj-lt"/>
              </a:rPr>
              <a:t>                                                                                              = 0.135 </a:t>
            </a:r>
          </a:p>
          <a:p>
            <a:pPr>
              <a:buNone/>
            </a:pPr>
            <a:r>
              <a:rPr lang="en-IN" sz="1900" dirty="0">
                <a:latin typeface="+mj-lt"/>
              </a:rPr>
              <a:t>                                                                                              = 0.14 (approximately)</a:t>
            </a:r>
          </a:p>
          <a:p>
            <a:pPr>
              <a:buNone/>
            </a:pPr>
            <a:r>
              <a:rPr lang="en-IN" sz="1900" dirty="0">
                <a:latin typeface="+mj-lt"/>
              </a:rPr>
              <a:t>In addition to the above absolute error we have to take into account the rounding error in the above and this is 0.005 .</a:t>
            </a:r>
          </a:p>
          <a:p>
            <a:pPr>
              <a:buNone/>
            </a:pPr>
            <a:r>
              <a:rPr lang="en-IN" sz="1900" dirty="0">
                <a:latin typeface="+mj-lt"/>
              </a:rPr>
              <a:t>Hence the total absolute error is 0.14 + 0.05 = 0.19</a:t>
            </a:r>
          </a:p>
          <a:p>
            <a:pPr>
              <a:buNone/>
            </a:pPr>
            <a:r>
              <a:rPr lang="en-IN" sz="1900" dirty="0">
                <a:latin typeface="+mj-lt"/>
              </a:rPr>
              <a:t>Thus S = 348.8  0.19 .</a:t>
            </a:r>
          </a:p>
          <a:p>
            <a:endParaRPr lang="en-IN" sz="1800" dirty="0"/>
          </a:p>
        </p:txBody>
      </p:sp>
    </p:spTree>
  </p:cSld>
  <p:clrMapOvr>
    <a:masterClrMapping/>
  </p:clrMapOvr>
  <p:transition>
    <p:wedg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3582168"/>
          </a:xfrm>
        </p:spPr>
        <p:txBody>
          <a:bodyPr>
            <a:normAutofit fontScale="90000"/>
          </a:bodyPr>
          <a:lstStyle/>
          <a:p>
            <a:r>
              <a:rPr lang="en-IN" sz="1800" dirty="0">
                <a:solidFill>
                  <a:schemeClr val="tx1"/>
                </a:solidFill>
              </a:rPr>
              <a:t> </a:t>
            </a:r>
            <a:r>
              <a:rPr lang="en-IN" sz="2000" dirty="0">
                <a:solidFill>
                  <a:schemeClr val="tx1"/>
                </a:solidFill>
              </a:rPr>
              <a:t>15.  </a:t>
            </a:r>
            <a:r>
              <a:rPr lang="en-IN" sz="2000" b="1" dirty="0">
                <a:solidFill>
                  <a:schemeClr val="tx1"/>
                </a:solidFill>
              </a:rPr>
              <a:t>If √10 = 3.162 and e = 2.718 correct to four decimal places, find the percentage error in their difference.</a:t>
            </a:r>
            <a:br>
              <a:rPr lang="en-IN" sz="2000" dirty="0">
                <a:solidFill>
                  <a:schemeClr val="tx1"/>
                </a:solidFill>
              </a:rPr>
            </a:br>
            <a:r>
              <a:rPr lang="en-IN" sz="2000" b="1" dirty="0">
                <a:solidFill>
                  <a:schemeClr val="tx1"/>
                </a:solidFill>
              </a:rPr>
              <a:t>Sol :</a:t>
            </a:r>
            <a:br>
              <a:rPr lang="en-IN" sz="2000" dirty="0">
                <a:solidFill>
                  <a:schemeClr val="tx1"/>
                </a:solidFill>
              </a:rPr>
            </a:br>
            <a:r>
              <a:rPr lang="en-IN" sz="2000" dirty="0">
                <a:solidFill>
                  <a:schemeClr val="tx1"/>
                </a:solidFill>
              </a:rPr>
              <a:t>Here x</a:t>
            </a:r>
            <a:r>
              <a:rPr lang="en-IN" sz="2000" baseline="-25000" dirty="0">
                <a:solidFill>
                  <a:schemeClr val="tx1"/>
                </a:solidFill>
              </a:rPr>
              <a:t>1</a:t>
            </a:r>
            <a:r>
              <a:rPr lang="en-IN" sz="2000" dirty="0">
                <a:solidFill>
                  <a:schemeClr val="tx1"/>
                </a:solidFill>
              </a:rPr>
              <a:t>= 3.162 and x</a:t>
            </a:r>
            <a:r>
              <a:rPr lang="en-IN" sz="2000" baseline="-25000" dirty="0">
                <a:solidFill>
                  <a:schemeClr val="tx1"/>
                </a:solidFill>
              </a:rPr>
              <a:t>2</a:t>
            </a:r>
            <a:r>
              <a:rPr lang="en-IN" sz="2000" dirty="0">
                <a:solidFill>
                  <a:schemeClr val="tx1"/>
                </a:solidFill>
              </a:rPr>
              <a:t> = 2.718</a:t>
            </a:r>
            <a:br>
              <a:rPr lang="en-IN" sz="2000" dirty="0">
                <a:solidFill>
                  <a:schemeClr val="tx1"/>
                </a:solidFill>
              </a:rPr>
            </a:br>
            <a:br>
              <a:rPr lang="en-IN" sz="2000" dirty="0">
                <a:solidFill>
                  <a:schemeClr val="tx1"/>
                </a:solidFill>
              </a:rPr>
            </a:br>
            <a:r>
              <a:rPr lang="en-IN" sz="2000" dirty="0">
                <a:solidFill>
                  <a:schemeClr val="tx1"/>
                </a:solidFill>
              </a:rPr>
              <a:t>Now Δx</a:t>
            </a:r>
            <a:r>
              <a:rPr lang="en-IN" sz="2000" baseline="-25000" dirty="0">
                <a:solidFill>
                  <a:schemeClr val="tx1"/>
                </a:solidFill>
              </a:rPr>
              <a:t>1</a:t>
            </a:r>
            <a:r>
              <a:rPr lang="en-IN" sz="2000" dirty="0">
                <a:solidFill>
                  <a:schemeClr val="tx1"/>
                </a:solidFill>
              </a:rPr>
              <a:t> = Δx</a:t>
            </a:r>
            <a:r>
              <a:rPr lang="en-IN" sz="2000" baseline="-25000" dirty="0">
                <a:solidFill>
                  <a:schemeClr val="tx1"/>
                </a:solidFill>
              </a:rPr>
              <a:t>2</a:t>
            </a:r>
            <a:r>
              <a:rPr lang="en-IN" sz="2000" dirty="0">
                <a:solidFill>
                  <a:schemeClr val="tx1"/>
                </a:solidFill>
              </a:rPr>
              <a:t> = (   ) x 10</a:t>
            </a:r>
            <a:r>
              <a:rPr lang="en-IN" sz="2000" baseline="30000" dirty="0">
                <a:solidFill>
                  <a:schemeClr val="tx1"/>
                </a:solidFill>
              </a:rPr>
              <a:t>-n</a:t>
            </a:r>
            <a:r>
              <a:rPr lang="en-IN" sz="2000" dirty="0">
                <a:solidFill>
                  <a:schemeClr val="tx1"/>
                </a:solidFill>
              </a:rPr>
              <a:t> = (   ) x 10</a:t>
            </a:r>
            <a:r>
              <a:rPr lang="en-IN" sz="2000" baseline="30000" dirty="0">
                <a:solidFill>
                  <a:schemeClr val="tx1"/>
                </a:solidFill>
              </a:rPr>
              <a:t>-3</a:t>
            </a:r>
            <a:r>
              <a:rPr lang="en-IN" sz="2000" dirty="0">
                <a:solidFill>
                  <a:schemeClr val="tx1"/>
                </a:solidFill>
              </a:rPr>
              <a:t> = 0.0005</a:t>
            </a:r>
            <a:br>
              <a:rPr lang="en-IN" sz="2000" dirty="0">
                <a:solidFill>
                  <a:schemeClr val="tx1"/>
                </a:solidFill>
              </a:rPr>
            </a:br>
            <a:br>
              <a:rPr lang="en-IN" sz="2000" dirty="0">
                <a:solidFill>
                  <a:schemeClr val="tx1"/>
                </a:solidFill>
              </a:rPr>
            </a:br>
            <a:r>
              <a:rPr lang="en-IN" sz="2000" dirty="0">
                <a:solidFill>
                  <a:schemeClr val="tx1"/>
                </a:solidFill>
              </a:rPr>
              <a:t>And U = x</a:t>
            </a:r>
            <a:r>
              <a:rPr lang="en-IN" sz="2000" baseline="-25000" dirty="0">
                <a:solidFill>
                  <a:schemeClr val="tx1"/>
                </a:solidFill>
              </a:rPr>
              <a:t>1</a:t>
            </a:r>
            <a:r>
              <a:rPr lang="en-IN" sz="2000" dirty="0">
                <a:solidFill>
                  <a:schemeClr val="tx1"/>
                </a:solidFill>
              </a:rPr>
              <a:t>- x</a:t>
            </a:r>
            <a:r>
              <a:rPr lang="en-IN" sz="2000" baseline="-25000" dirty="0">
                <a:solidFill>
                  <a:schemeClr val="tx1"/>
                </a:solidFill>
              </a:rPr>
              <a:t>2</a:t>
            </a:r>
            <a:r>
              <a:rPr lang="en-IN" sz="2000" dirty="0">
                <a:solidFill>
                  <a:schemeClr val="tx1"/>
                </a:solidFill>
              </a:rPr>
              <a:t> = 3.612 – 2.718 = 0.444</a:t>
            </a:r>
            <a:br>
              <a:rPr lang="en-IN" sz="2000" dirty="0">
                <a:solidFill>
                  <a:schemeClr val="tx1"/>
                </a:solidFill>
              </a:rPr>
            </a:br>
            <a:br>
              <a:rPr lang="en-IN" sz="2000" dirty="0">
                <a:solidFill>
                  <a:schemeClr val="tx1"/>
                </a:solidFill>
              </a:rPr>
            </a:br>
            <a:r>
              <a:rPr lang="en-IN" sz="2000" dirty="0">
                <a:solidFill>
                  <a:schemeClr val="tx1"/>
                </a:solidFill>
              </a:rPr>
              <a:t>Therefore relative error = │         │ +  │          │ =(               ) + (              ) =0.002252252252</a:t>
            </a:r>
            <a:br>
              <a:rPr lang="en-IN" sz="2000" dirty="0">
                <a:solidFill>
                  <a:schemeClr val="tx1"/>
                </a:solidFill>
              </a:rPr>
            </a:br>
            <a:br>
              <a:rPr lang="en-IN" sz="2000" dirty="0">
                <a:solidFill>
                  <a:schemeClr val="tx1"/>
                </a:solidFill>
              </a:rPr>
            </a:br>
            <a:r>
              <a:rPr lang="en-IN" sz="2000" dirty="0">
                <a:solidFill>
                  <a:schemeClr val="tx1"/>
                </a:solidFill>
              </a:rPr>
              <a:t>And percentage error = Relative error x 100 = 0.225225225.</a:t>
            </a:r>
            <a:br>
              <a:rPr lang="en-IN" sz="1800" dirty="0">
                <a:solidFill>
                  <a:schemeClr val="tx1"/>
                </a:solidFill>
              </a:rPr>
            </a:br>
            <a:endParaRPr lang="en-IN" sz="1800" dirty="0">
              <a:solidFill>
                <a:schemeClr val="tx1"/>
              </a:solidFill>
            </a:endParaRPr>
          </a:p>
        </p:txBody>
      </p:sp>
      <p:sp>
        <p:nvSpPr>
          <p:cNvPr id="3" name="Content Placeholder 2"/>
          <p:cNvSpPr>
            <a:spLocks noGrp="1"/>
          </p:cNvSpPr>
          <p:nvPr>
            <p:ph idx="1"/>
          </p:nvPr>
        </p:nvSpPr>
        <p:spPr>
          <a:xfrm>
            <a:off x="457200" y="4143380"/>
            <a:ext cx="8229600" cy="2181220"/>
          </a:xfrm>
        </p:spPr>
        <p:txBody>
          <a:bodyPr>
            <a:normAutofit lnSpcReduction="10000"/>
          </a:bodyPr>
          <a:lstStyle/>
          <a:p>
            <a:pPr lvl="0">
              <a:buNone/>
            </a:pPr>
            <a:r>
              <a:rPr lang="en-IN" sz="1800" b="1" dirty="0">
                <a:latin typeface="+mj-lt"/>
              </a:rPr>
              <a:t>16. Find the relative error and absolute error in the calculation of (             ) where the</a:t>
            </a:r>
          </a:p>
          <a:p>
            <a:pPr lvl="0">
              <a:buNone/>
            </a:pPr>
            <a:r>
              <a:rPr lang="en-IN" sz="1800" b="1" dirty="0">
                <a:latin typeface="+mj-lt"/>
              </a:rPr>
              <a:t>      number 7.342 , 0.241 are corrected to three decimal places. Also determine the smallest interval in which the result lies.</a:t>
            </a:r>
          </a:p>
          <a:p>
            <a:pPr>
              <a:buNone/>
            </a:pPr>
            <a:r>
              <a:rPr lang="en-IN" sz="1800" b="1" dirty="0">
                <a:latin typeface="+mj-lt"/>
              </a:rPr>
              <a:t>Sol:</a:t>
            </a:r>
            <a:endParaRPr lang="en-IN" sz="1800" dirty="0">
              <a:latin typeface="+mj-lt"/>
            </a:endParaRPr>
          </a:p>
          <a:p>
            <a:pPr>
              <a:buNone/>
            </a:pPr>
            <a:r>
              <a:rPr lang="en-IN" sz="1800" dirty="0">
                <a:latin typeface="+mj-lt"/>
              </a:rPr>
              <a:t>Here x</a:t>
            </a:r>
            <a:r>
              <a:rPr lang="en-IN" sz="1800" baseline="-25000" dirty="0">
                <a:latin typeface="+mj-lt"/>
              </a:rPr>
              <a:t>1</a:t>
            </a:r>
            <a:r>
              <a:rPr lang="en-IN" sz="1800" dirty="0">
                <a:latin typeface="+mj-lt"/>
              </a:rPr>
              <a:t> = 7.342, x</a:t>
            </a:r>
            <a:r>
              <a:rPr lang="en-IN" sz="1800" baseline="-25000" dirty="0">
                <a:latin typeface="+mj-lt"/>
              </a:rPr>
              <a:t>2</a:t>
            </a:r>
            <a:r>
              <a:rPr lang="en-IN" sz="1800" dirty="0">
                <a:latin typeface="+mj-lt"/>
              </a:rPr>
              <a:t> = 0.241 and U =         =            = 30.46473029</a:t>
            </a:r>
          </a:p>
          <a:p>
            <a:pPr>
              <a:buNone/>
            </a:pPr>
            <a:endParaRPr lang="en-IN" sz="1800" dirty="0">
              <a:latin typeface="+mj-lt"/>
            </a:endParaRPr>
          </a:p>
          <a:p>
            <a:pPr>
              <a:buNone/>
            </a:pPr>
            <a:r>
              <a:rPr lang="en-IN" sz="1800" dirty="0">
                <a:latin typeface="+mj-lt"/>
              </a:rPr>
              <a:t>Also  Δx</a:t>
            </a:r>
            <a:r>
              <a:rPr lang="en-IN" sz="1800" baseline="-25000" dirty="0">
                <a:latin typeface="+mj-lt"/>
              </a:rPr>
              <a:t>1</a:t>
            </a:r>
            <a:r>
              <a:rPr lang="en-IN" sz="1800" dirty="0">
                <a:latin typeface="+mj-lt"/>
              </a:rPr>
              <a:t> = Δx</a:t>
            </a:r>
            <a:r>
              <a:rPr lang="en-IN" sz="1800" baseline="-25000" dirty="0">
                <a:latin typeface="+mj-lt"/>
              </a:rPr>
              <a:t>2</a:t>
            </a:r>
            <a:r>
              <a:rPr lang="en-IN" sz="1800" dirty="0">
                <a:latin typeface="+mj-lt"/>
              </a:rPr>
              <a:t> = (     ) x 10</a:t>
            </a:r>
            <a:r>
              <a:rPr lang="en-IN" sz="1800" baseline="30000" dirty="0">
                <a:latin typeface="+mj-lt"/>
              </a:rPr>
              <a:t>-n</a:t>
            </a:r>
            <a:r>
              <a:rPr lang="en-IN" sz="1800" dirty="0">
                <a:latin typeface="+mj-lt"/>
              </a:rPr>
              <a:t> = (   ) x 10</a:t>
            </a:r>
            <a:r>
              <a:rPr lang="en-IN" sz="1800" baseline="30000" dirty="0">
                <a:latin typeface="+mj-lt"/>
              </a:rPr>
              <a:t>-3</a:t>
            </a:r>
            <a:r>
              <a:rPr lang="en-IN" sz="1800" dirty="0">
                <a:latin typeface="+mj-lt"/>
              </a:rPr>
              <a:t> = 0.0005</a:t>
            </a:r>
          </a:p>
          <a:p>
            <a:pPr lvl="0">
              <a:buNone/>
            </a:pPr>
            <a:endParaRPr lang="en-IN" sz="1800" dirty="0">
              <a:latin typeface="+mj-lt"/>
            </a:endParaRPr>
          </a:p>
          <a:p>
            <a:pPr>
              <a:buNone/>
            </a:pPr>
            <a:endParaRPr lang="en-IN" sz="1800" dirty="0"/>
          </a:p>
        </p:txBody>
      </p:sp>
      <p:sp>
        <p:nvSpPr>
          <p:cNvPr id="102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1025"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2071670" y="2071678"/>
            <a:ext cx="114300" cy="495300"/>
          </a:xfrm>
          <a:prstGeom prst="rect">
            <a:avLst/>
          </a:prstGeom>
          <a:noFill/>
        </p:spPr>
      </p:pic>
      <p:sp>
        <p:nvSpPr>
          <p:cNvPr id="1028"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1027" name="Picture 3"/>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3143240" y="2000240"/>
            <a:ext cx="114300" cy="495300"/>
          </a:xfrm>
          <a:prstGeom prst="rect">
            <a:avLst/>
          </a:prstGeom>
          <a:noFill/>
        </p:spPr>
      </p:pic>
      <p:sp>
        <p:nvSpPr>
          <p:cNvPr id="1030"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1029" name="Picture 5"/>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3000364" y="3143248"/>
            <a:ext cx="333375" cy="495300"/>
          </a:xfrm>
          <a:prstGeom prst="rect">
            <a:avLst/>
          </a:prstGeom>
          <a:noFill/>
        </p:spPr>
      </p:pic>
      <p:sp>
        <p:nvSpPr>
          <p:cNvPr id="1032"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1031" name="Picture 7"/>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4000496" y="3143248"/>
            <a:ext cx="333375" cy="495300"/>
          </a:xfrm>
          <a:prstGeom prst="rect">
            <a:avLst/>
          </a:prstGeom>
          <a:noFill/>
        </p:spPr>
      </p:pic>
      <p:sp>
        <p:nvSpPr>
          <p:cNvPr id="1034" name="Rectangle 1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1033" name="Picture 9"/>
          <p:cNvPicPr>
            <a:picLocks noChangeAspect="1" noChangeArrowheads="1"/>
          </p:cNvPicPr>
          <p:nvPr/>
        </p:nvPicPr>
        <p:blipFill>
          <a:blip r:embed="rId5">
            <a:clrChange>
              <a:clrFrom>
                <a:srgbClr val="FFFFFF"/>
              </a:clrFrom>
              <a:clrTo>
                <a:srgbClr val="FFFFFF">
                  <a:alpha val="0"/>
                </a:srgbClr>
              </a:clrTo>
            </a:clrChange>
          </a:blip>
          <a:srcRect/>
          <a:stretch>
            <a:fillRect/>
          </a:stretch>
        </p:blipFill>
        <p:spPr bwMode="auto">
          <a:xfrm>
            <a:off x="4857752" y="3143248"/>
            <a:ext cx="600075" cy="495300"/>
          </a:xfrm>
          <a:prstGeom prst="rect">
            <a:avLst/>
          </a:prstGeom>
          <a:noFill/>
        </p:spPr>
      </p:pic>
      <p:sp>
        <p:nvSpPr>
          <p:cNvPr id="1036" name="Rectangle 1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1035" name="Picture 11"/>
          <p:cNvPicPr>
            <a:picLocks noChangeAspect="1" noChangeArrowheads="1"/>
          </p:cNvPicPr>
          <p:nvPr/>
        </p:nvPicPr>
        <p:blipFill>
          <a:blip r:embed="rId6">
            <a:clrChange>
              <a:clrFrom>
                <a:srgbClr val="FFFFFF"/>
              </a:clrFrom>
              <a:clrTo>
                <a:srgbClr val="FFFFFF">
                  <a:alpha val="0"/>
                </a:srgbClr>
              </a:clrTo>
            </a:clrChange>
          </a:blip>
          <a:srcRect/>
          <a:stretch>
            <a:fillRect/>
          </a:stretch>
        </p:blipFill>
        <p:spPr bwMode="auto">
          <a:xfrm>
            <a:off x="5929322" y="3143248"/>
            <a:ext cx="695325" cy="495300"/>
          </a:xfrm>
          <a:prstGeom prst="rect">
            <a:avLst/>
          </a:prstGeom>
          <a:noFill/>
        </p:spPr>
      </p:pic>
      <p:sp>
        <p:nvSpPr>
          <p:cNvPr id="1038" name="Rectangle 1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1037" name="Picture 13"/>
          <p:cNvPicPr>
            <a:picLocks noChangeAspect="1" noChangeArrowheads="1"/>
          </p:cNvPicPr>
          <p:nvPr/>
        </p:nvPicPr>
        <p:blipFill>
          <a:blip r:embed="rId7">
            <a:clrChange>
              <a:clrFrom>
                <a:srgbClr val="FFFFFF"/>
              </a:clrFrom>
              <a:clrTo>
                <a:srgbClr val="FFFFFF">
                  <a:alpha val="0"/>
                </a:srgbClr>
              </a:clrTo>
            </a:clrChange>
          </a:blip>
          <a:srcRect/>
          <a:stretch>
            <a:fillRect/>
          </a:stretch>
        </p:blipFill>
        <p:spPr bwMode="auto">
          <a:xfrm>
            <a:off x="6858016" y="4071942"/>
            <a:ext cx="561975" cy="495300"/>
          </a:xfrm>
          <a:prstGeom prst="rect">
            <a:avLst/>
          </a:prstGeom>
          <a:noFill/>
        </p:spPr>
      </p:pic>
      <p:sp>
        <p:nvSpPr>
          <p:cNvPr id="1040" name="Rectangle 1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1039" name="Picture 15"/>
          <p:cNvPicPr>
            <a:picLocks noChangeAspect="1" noChangeArrowheads="1"/>
          </p:cNvPicPr>
          <p:nvPr/>
        </p:nvPicPr>
        <p:blipFill>
          <a:blip r:embed="rId8">
            <a:clrChange>
              <a:clrFrom>
                <a:srgbClr val="FFFFFF"/>
              </a:clrFrom>
              <a:clrTo>
                <a:srgbClr val="FFFFFF">
                  <a:alpha val="0"/>
                </a:srgbClr>
              </a:clrTo>
            </a:clrChange>
          </a:blip>
          <a:srcRect/>
          <a:stretch>
            <a:fillRect/>
          </a:stretch>
        </p:blipFill>
        <p:spPr bwMode="auto">
          <a:xfrm>
            <a:off x="3857620" y="5214950"/>
            <a:ext cx="219075" cy="533400"/>
          </a:xfrm>
          <a:prstGeom prst="rect">
            <a:avLst/>
          </a:prstGeom>
          <a:noFill/>
        </p:spPr>
      </p:pic>
      <p:sp>
        <p:nvSpPr>
          <p:cNvPr id="1042" name="Rectangle 1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1041" name="Picture 17"/>
          <p:cNvPicPr>
            <a:picLocks noChangeAspect="1" noChangeArrowheads="1"/>
          </p:cNvPicPr>
          <p:nvPr/>
        </p:nvPicPr>
        <p:blipFill>
          <a:blip r:embed="rId9">
            <a:clrChange>
              <a:clrFrom>
                <a:srgbClr val="FFFFFF"/>
              </a:clrFrom>
              <a:clrTo>
                <a:srgbClr val="FFFFFF">
                  <a:alpha val="0"/>
                </a:srgbClr>
              </a:clrTo>
            </a:clrChange>
          </a:blip>
          <a:srcRect/>
          <a:stretch>
            <a:fillRect/>
          </a:stretch>
        </p:blipFill>
        <p:spPr bwMode="auto">
          <a:xfrm>
            <a:off x="4429124" y="5214950"/>
            <a:ext cx="533400" cy="495300"/>
          </a:xfrm>
          <a:prstGeom prst="rect">
            <a:avLst/>
          </a:prstGeom>
          <a:noFill/>
        </p:spPr>
      </p:pic>
      <p:sp>
        <p:nvSpPr>
          <p:cNvPr id="1044" name="Rectangle 2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1043" name="Picture 19"/>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2214546" y="5786454"/>
            <a:ext cx="114300" cy="495300"/>
          </a:xfrm>
          <a:prstGeom prst="rect">
            <a:avLst/>
          </a:prstGeom>
          <a:noFill/>
        </p:spPr>
      </p:pic>
      <p:sp>
        <p:nvSpPr>
          <p:cNvPr id="1046" name="Rectangle 2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1045" name="Picture 2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3357554" y="5857892"/>
            <a:ext cx="114300" cy="495300"/>
          </a:xfrm>
          <a:prstGeom prst="rect">
            <a:avLst/>
          </a:prstGeom>
          <a:noFill/>
        </p:spPr>
      </p:pic>
    </p:spTree>
  </p:cSld>
  <p:clrMapOvr>
    <a:masterClrMapping/>
  </p:clrMapOvr>
  <p:transition>
    <p:wedg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2439160"/>
          </a:xfrm>
        </p:spPr>
        <p:txBody>
          <a:bodyPr>
            <a:normAutofit fontScale="90000"/>
          </a:bodyPr>
          <a:lstStyle/>
          <a:p>
            <a:r>
              <a:rPr lang="en-IN" sz="2000" dirty="0">
                <a:solidFill>
                  <a:schemeClr val="tx1"/>
                </a:solidFill>
              </a:rPr>
              <a:t>Absolute error = E</a:t>
            </a:r>
            <a:r>
              <a:rPr lang="en-IN" sz="2000" baseline="-25000" dirty="0">
                <a:solidFill>
                  <a:schemeClr val="tx1"/>
                </a:solidFill>
              </a:rPr>
              <a:t>A</a:t>
            </a:r>
            <a:r>
              <a:rPr lang="en-IN" sz="2000" dirty="0">
                <a:solidFill>
                  <a:schemeClr val="tx1"/>
                </a:solidFill>
              </a:rPr>
              <a:t>(U) = (       )[ (         )  -   (         ) ] = 0.061130145 = 0.061 approx.</a:t>
            </a:r>
            <a:br>
              <a:rPr lang="en-IN" sz="2000" dirty="0">
                <a:solidFill>
                  <a:schemeClr val="tx1"/>
                </a:solidFill>
              </a:rPr>
            </a:br>
            <a:br>
              <a:rPr lang="en-IN" sz="2000" dirty="0">
                <a:solidFill>
                  <a:schemeClr val="tx1"/>
                </a:solidFill>
              </a:rPr>
            </a:br>
            <a:r>
              <a:rPr lang="en-IN" sz="2000" dirty="0">
                <a:solidFill>
                  <a:schemeClr val="tx1"/>
                </a:solidFill>
              </a:rPr>
              <a:t>And relative error = E</a:t>
            </a:r>
            <a:r>
              <a:rPr lang="en-IN" sz="2000" baseline="-25000" dirty="0">
                <a:solidFill>
                  <a:schemeClr val="tx1"/>
                </a:solidFill>
              </a:rPr>
              <a:t>R</a:t>
            </a:r>
            <a:r>
              <a:rPr lang="en-IN" sz="2000" dirty="0">
                <a:solidFill>
                  <a:schemeClr val="tx1"/>
                </a:solidFill>
              </a:rPr>
              <a:t>(U) =           =                                = 0.002006587462 = 0.002 approx</a:t>
            </a:r>
            <a:br>
              <a:rPr lang="en-IN" sz="2000" dirty="0">
                <a:solidFill>
                  <a:schemeClr val="tx1"/>
                </a:solidFill>
              </a:rPr>
            </a:br>
            <a:br>
              <a:rPr lang="en-IN" sz="2000" dirty="0">
                <a:solidFill>
                  <a:schemeClr val="tx1"/>
                </a:solidFill>
              </a:rPr>
            </a:br>
            <a:r>
              <a:rPr lang="en-IN" sz="2000" dirty="0">
                <a:solidFill>
                  <a:schemeClr val="tx1"/>
                </a:solidFill>
              </a:rPr>
              <a:t>Also the value of                lies between 30.465 -  0.061 = 30.404 and  30.465 + 0.061 </a:t>
            </a:r>
            <a:br>
              <a:rPr lang="en-IN" sz="2000" dirty="0">
                <a:solidFill>
                  <a:schemeClr val="tx1"/>
                </a:solidFill>
              </a:rPr>
            </a:br>
            <a:r>
              <a:rPr lang="en-IN" sz="2000" dirty="0">
                <a:solidFill>
                  <a:schemeClr val="tx1"/>
                </a:solidFill>
              </a:rPr>
              <a:t>                                                                                                 = 30.526</a:t>
            </a:r>
            <a:br>
              <a:rPr lang="en-IN" sz="2000" dirty="0">
                <a:solidFill>
                  <a:schemeClr val="tx1"/>
                </a:solidFill>
              </a:rPr>
            </a:br>
            <a:br>
              <a:rPr lang="en-IN" sz="2000" dirty="0">
                <a:solidFill>
                  <a:schemeClr val="tx1"/>
                </a:solidFill>
              </a:rPr>
            </a:br>
            <a:r>
              <a:rPr lang="en-IN" sz="2000" dirty="0">
                <a:solidFill>
                  <a:schemeClr val="tx1"/>
                </a:solidFill>
              </a:rPr>
              <a:t>Therefore the value of               lies in the smallest interval is ( 30.404, 30.526 ).</a:t>
            </a:r>
            <a:br>
              <a:rPr lang="en-IN" sz="1800" dirty="0">
                <a:solidFill>
                  <a:schemeClr val="tx1"/>
                </a:solidFill>
              </a:rPr>
            </a:br>
            <a:endParaRPr lang="en-IN" sz="1800" dirty="0">
              <a:solidFill>
                <a:schemeClr val="tx1"/>
              </a:solidFill>
            </a:endParaRPr>
          </a:p>
        </p:txBody>
      </p:sp>
      <p:sp>
        <p:nvSpPr>
          <p:cNvPr id="3" name="Content Placeholder 2"/>
          <p:cNvSpPr>
            <a:spLocks noGrp="1"/>
          </p:cNvSpPr>
          <p:nvPr>
            <p:ph idx="1"/>
          </p:nvPr>
        </p:nvSpPr>
        <p:spPr>
          <a:xfrm>
            <a:off x="457200" y="3286124"/>
            <a:ext cx="8229600" cy="3038476"/>
          </a:xfrm>
        </p:spPr>
        <p:txBody>
          <a:bodyPr>
            <a:normAutofit lnSpcReduction="10000"/>
          </a:bodyPr>
          <a:lstStyle/>
          <a:p>
            <a:pPr lvl="0">
              <a:buNone/>
            </a:pPr>
            <a:r>
              <a:rPr lang="en-IN" sz="1800" b="1" dirty="0">
                <a:latin typeface="+mj-lt"/>
              </a:rPr>
              <a:t>17. Given that a= 10±0.005; b= 0.0356±0.0025; c= 153.235±100. Find absolute and relative errors in  a+5b-c.</a:t>
            </a:r>
            <a:endParaRPr lang="en-IN" sz="1800" dirty="0">
              <a:latin typeface="+mj-lt"/>
            </a:endParaRPr>
          </a:p>
          <a:p>
            <a:pPr>
              <a:buNone/>
            </a:pPr>
            <a:r>
              <a:rPr lang="en-IN" sz="1800" b="1" dirty="0">
                <a:latin typeface="+mj-lt"/>
              </a:rPr>
              <a:t>Sol:</a:t>
            </a:r>
            <a:endParaRPr lang="en-IN" sz="1800" dirty="0">
              <a:latin typeface="+mj-lt"/>
            </a:endParaRPr>
          </a:p>
          <a:p>
            <a:pPr>
              <a:buNone/>
            </a:pPr>
            <a:r>
              <a:rPr lang="en-IN" sz="1800" dirty="0">
                <a:latin typeface="+mj-lt"/>
              </a:rPr>
              <a:t>Given a= 10 ± 0.005; b= 0.0356 ± 0.0025; c= 153.235 ± 100</a:t>
            </a:r>
          </a:p>
          <a:p>
            <a:pPr>
              <a:buNone/>
            </a:pPr>
            <a:r>
              <a:rPr lang="en-IN" sz="1800" dirty="0">
                <a:latin typeface="+mj-lt"/>
              </a:rPr>
              <a:t>To find the absolute error, we need maximum value of a, b, c.</a:t>
            </a:r>
          </a:p>
          <a:p>
            <a:pPr>
              <a:buNone/>
            </a:pPr>
            <a:r>
              <a:rPr lang="en-IN" sz="1800" dirty="0">
                <a:latin typeface="+mj-lt"/>
              </a:rPr>
              <a:t>Maximum value of a= 10 + 0.005 = 10.005</a:t>
            </a:r>
          </a:p>
          <a:p>
            <a:pPr>
              <a:buNone/>
            </a:pPr>
            <a:r>
              <a:rPr lang="en-IN" sz="1800" dirty="0">
                <a:latin typeface="+mj-lt"/>
              </a:rPr>
              <a:t>                                b= 0.0356 + 0.0025 = 0.0381</a:t>
            </a:r>
          </a:p>
          <a:p>
            <a:pPr>
              <a:buNone/>
            </a:pPr>
            <a:r>
              <a:rPr lang="en-IN" sz="1800" dirty="0">
                <a:latin typeface="+mj-lt"/>
              </a:rPr>
              <a:t>                               c= 153.235 + 100 = 253.235.</a:t>
            </a:r>
          </a:p>
          <a:p>
            <a:pPr>
              <a:buNone/>
            </a:pPr>
            <a:r>
              <a:rPr lang="en-IN" sz="1800" dirty="0">
                <a:latin typeface="+mj-lt"/>
              </a:rPr>
              <a:t>Now true value of  a + 5b - c = 10.005 +5(0.0381)-253.235</a:t>
            </a:r>
          </a:p>
          <a:p>
            <a:pPr>
              <a:buNone/>
            </a:pPr>
            <a:r>
              <a:rPr lang="en-IN" sz="1800" dirty="0">
                <a:latin typeface="+mj-lt"/>
              </a:rPr>
              <a:t>                                                = - 243.0395 = X say</a:t>
            </a:r>
          </a:p>
          <a:p>
            <a:pPr>
              <a:buNone/>
            </a:pPr>
            <a:endParaRPr lang="en-IN" sz="1800" dirty="0">
              <a:latin typeface="+mj-lt"/>
            </a:endParaRPr>
          </a:p>
          <a:p>
            <a:endParaRPr lang="en-IN" sz="1800" dirty="0"/>
          </a:p>
        </p:txBody>
      </p:sp>
      <p:sp>
        <p:nvSpPr>
          <p:cNvPr id="102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1025"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2857488" y="571480"/>
            <a:ext cx="219075" cy="533400"/>
          </a:xfrm>
          <a:prstGeom prst="rect">
            <a:avLst/>
          </a:prstGeom>
          <a:noFill/>
        </p:spPr>
      </p:pic>
      <p:sp>
        <p:nvSpPr>
          <p:cNvPr id="1028"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1027" name="Picture 3"/>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3500430" y="571480"/>
            <a:ext cx="333375" cy="533400"/>
          </a:xfrm>
          <a:prstGeom prst="rect">
            <a:avLst/>
          </a:prstGeom>
          <a:noFill/>
        </p:spPr>
      </p:pic>
      <p:sp>
        <p:nvSpPr>
          <p:cNvPr id="1030"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1029" name="Picture 5"/>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4429124" y="571480"/>
            <a:ext cx="333375" cy="533400"/>
          </a:xfrm>
          <a:prstGeom prst="rect">
            <a:avLst/>
          </a:prstGeom>
          <a:noFill/>
        </p:spPr>
      </p:pic>
      <p:sp>
        <p:nvSpPr>
          <p:cNvPr id="1032"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1031" name="Picture 7"/>
          <p:cNvPicPr>
            <a:picLocks noChangeAspect="1" noChangeArrowheads="1"/>
          </p:cNvPicPr>
          <p:nvPr/>
        </p:nvPicPr>
        <p:blipFill>
          <a:blip r:embed="rId5">
            <a:clrChange>
              <a:clrFrom>
                <a:srgbClr val="FFFFFF"/>
              </a:clrFrom>
              <a:clrTo>
                <a:srgbClr val="FFFFFF">
                  <a:alpha val="0"/>
                </a:srgbClr>
              </a:clrTo>
            </a:clrChange>
          </a:blip>
          <a:srcRect/>
          <a:stretch>
            <a:fillRect/>
          </a:stretch>
        </p:blipFill>
        <p:spPr bwMode="auto">
          <a:xfrm>
            <a:off x="3071802" y="1142984"/>
            <a:ext cx="209550" cy="495300"/>
          </a:xfrm>
          <a:prstGeom prst="rect">
            <a:avLst/>
          </a:prstGeom>
          <a:noFill/>
        </p:spPr>
      </p:pic>
      <p:sp>
        <p:nvSpPr>
          <p:cNvPr id="1034" name="Rectangle 1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1033" name="Picture 9"/>
          <p:cNvPicPr>
            <a:picLocks noChangeAspect="1" noChangeArrowheads="1"/>
          </p:cNvPicPr>
          <p:nvPr/>
        </p:nvPicPr>
        <p:blipFill>
          <a:blip r:embed="rId6">
            <a:clrChange>
              <a:clrFrom>
                <a:srgbClr val="FFFFFF"/>
              </a:clrFrom>
              <a:clrTo>
                <a:srgbClr val="FFFFFF">
                  <a:alpha val="0"/>
                </a:srgbClr>
              </a:clrTo>
            </a:clrChange>
          </a:blip>
          <a:srcRect/>
          <a:stretch>
            <a:fillRect/>
          </a:stretch>
        </p:blipFill>
        <p:spPr bwMode="auto">
          <a:xfrm>
            <a:off x="3857620" y="1142984"/>
            <a:ext cx="1171575" cy="495300"/>
          </a:xfrm>
          <a:prstGeom prst="rect">
            <a:avLst/>
          </a:prstGeom>
          <a:noFill/>
        </p:spPr>
      </p:pic>
      <p:sp>
        <p:nvSpPr>
          <p:cNvPr id="1036" name="Rectangle 1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1035" name="Picture 11"/>
          <p:cNvPicPr>
            <a:picLocks noChangeAspect="1" noChangeArrowheads="1"/>
          </p:cNvPicPr>
          <p:nvPr/>
        </p:nvPicPr>
        <p:blipFill>
          <a:blip r:embed="rId7">
            <a:clrChange>
              <a:clrFrom>
                <a:srgbClr val="FFFFFF"/>
              </a:clrFrom>
              <a:clrTo>
                <a:srgbClr val="FFFFFF">
                  <a:alpha val="0"/>
                </a:srgbClr>
              </a:clrTo>
            </a:clrChange>
          </a:blip>
          <a:srcRect/>
          <a:stretch>
            <a:fillRect/>
          </a:stretch>
        </p:blipFill>
        <p:spPr bwMode="auto">
          <a:xfrm>
            <a:off x="2071670" y="1714488"/>
            <a:ext cx="495300" cy="495300"/>
          </a:xfrm>
          <a:prstGeom prst="rect">
            <a:avLst/>
          </a:prstGeom>
          <a:noFill/>
        </p:spPr>
      </p:pic>
      <p:sp>
        <p:nvSpPr>
          <p:cNvPr id="1038" name="Rectangle 1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1037" name="Picture 13"/>
          <p:cNvPicPr>
            <a:picLocks noChangeAspect="1" noChangeArrowheads="1"/>
          </p:cNvPicPr>
          <p:nvPr/>
        </p:nvPicPr>
        <p:blipFill>
          <a:blip r:embed="rId7">
            <a:clrChange>
              <a:clrFrom>
                <a:srgbClr val="FFFFFF"/>
              </a:clrFrom>
              <a:clrTo>
                <a:srgbClr val="FFFFFF">
                  <a:alpha val="0"/>
                </a:srgbClr>
              </a:clrTo>
            </a:clrChange>
          </a:blip>
          <a:srcRect/>
          <a:stretch>
            <a:fillRect/>
          </a:stretch>
        </p:blipFill>
        <p:spPr bwMode="auto">
          <a:xfrm>
            <a:off x="2643174" y="2500306"/>
            <a:ext cx="495300" cy="495300"/>
          </a:xfrm>
          <a:prstGeom prst="rect">
            <a:avLst/>
          </a:prstGeom>
          <a:noFill/>
        </p:spPr>
      </p:pic>
    </p:spTree>
  </p:cSld>
  <p:clrMapOvr>
    <a:masterClrMapping/>
  </p:clrMapOvr>
  <p:transition>
    <p:wedg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510466"/>
          </a:xfrm>
        </p:spPr>
        <p:txBody>
          <a:bodyPr>
            <a:normAutofit fontScale="90000"/>
          </a:bodyPr>
          <a:lstStyle/>
          <a:p>
            <a:r>
              <a:rPr lang="en-IN" sz="2000" dirty="0">
                <a:solidFill>
                  <a:schemeClr val="tx1"/>
                </a:solidFill>
              </a:rPr>
              <a:t>And approximate value of a + 5b - c = 10 + 5(0.0356) - 153.235</a:t>
            </a:r>
            <a:br>
              <a:rPr lang="en-IN" sz="2000" dirty="0">
                <a:solidFill>
                  <a:schemeClr val="tx1"/>
                </a:solidFill>
              </a:rPr>
            </a:br>
            <a:r>
              <a:rPr lang="en-IN" sz="2000" dirty="0">
                <a:solidFill>
                  <a:schemeClr val="tx1"/>
                </a:solidFill>
              </a:rPr>
              <a:t>                                                             = - 143.057 = X</a:t>
            </a:r>
            <a:r>
              <a:rPr lang="en-IN" sz="2000" baseline="30000" dirty="0">
                <a:solidFill>
                  <a:schemeClr val="tx1"/>
                </a:solidFill>
              </a:rPr>
              <a:t>1</a:t>
            </a:r>
            <a:r>
              <a:rPr lang="en-IN" sz="2000" dirty="0">
                <a:solidFill>
                  <a:schemeClr val="tx1"/>
                </a:solidFill>
              </a:rPr>
              <a:t> say</a:t>
            </a:r>
            <a:br>
              <a:rPr lang="en-IN" sz="2000" dirty="0">
                <a:solidFill>
                  <a:schemeClr val="tx1"/>
                </a:solidFill>
              </a:rPr>
            </a:br>
            <a:r>
              <a:rPr lang="en-IN" sz="2000" dirty="0">
                <a:solidFill>
                  <a:schemeClr val="tx1"/>
                </a:solidFill>
              </a:rPr>
              <a:t>Therefore absolute error = E</a:t>
            </a:r>
            <a:r>
              <a:rPr lang="en-IN" sz="2000" baseline="-25000" dirty="0">
                <a:solidFill>
                  <a:schemeClr val="tx1"/>
                </a:solidFill>
              </a:rPr>
              <a:t>A</a:t>
            </a:r>
            <a:r>
              <a:rPr lang="en-IN" sz="2000" dirty="0">
                <a:solidFill>
                  <a:schemeClr val="tx1"/>
                </a:solidFill>
              </a:rPr>
              <a:t> = │ X - X</a:t>
            </a:r>
            <a:r>
              <a:rPr lang="en-IN" sz="2000" baseline="30000" dirty="0">
                <a:solidFill>
                  <a:schemeClr val="tx1"/>
                </a:solidFill>
              </a:rPr>
              <a:t>1</a:t>
            </a:r>
            <a:r>
              <a:rPr lang="en-IN" sz="2000" dirty="0">
                <a:solidFill>
                  <a:schemeClr val="tx1"/>
                </a:solidFill>
              </a:rPr>
              <a:t>│= 99.9825</a:t>
            </a:r>
            <a:br>
              <a:rPr lang="en-IN" sz="2000" dirty="0">
                <a:solidFill>
                  <a:schemeClr val="tx1"/>
                </a:solidFill>
              </a:rPr>
            </a:br>
            <a:br>
              <a:rPr lang="en-IN" sz="2000" dirty="0">
                <a:solidFill>
                  <a:schemeClr val="tx1"/>
                </a:solidFill>
              </a:rPr>
            </a:br>
            <a:r>
              <a:rPr lang="en-IN" sz="2000" dirty="0">
                <a:solidFill>
                  <a:schemeClr val="tx1"/>
                </a:solidFill>
              </a:rPr>
              <a:t>And relative error = E</a:t>
            </a:r>
            <a:r>
              <a:rPr lang="en-IN" sz="2000" baseline="-25000" dirty="0">
                <a:solidFill>
                  <a:schemeClr val="tx1"/>
                </a:solidFill>
              </a:rPr>
              <a:t>R</a:t>
            </a:r>
            <a:r>
              <a:rPr lang="en-IN" sz="2000" dirty="0">
                <a:solidFill>
                  <a:schemeClr val="tx1"/>
                </a:solidFill>
              </a:rPr>
              <a:t> =                     = - 0.411383746.</a:t>
            </a:r>
            <a:br>
              <a:rPr lang="en-IN" sz="1800" dirty="0"/>
            </a:br>
            <a:endParaRPr lang="en-IN" sz="1800" dirty="0"/>
          </a:p>
        </p:txBody>
      </p:sp>
      <p:sp>
        <p:nvSpPr>
          <p:cNvPr id="3" name="Content Placeholder 2"/>
          <p:cNvSpPr>
            <a:spLocks noGrp="1"/>
          </p:cNvSpPr>
          <p:nvPr>
            <p:ph idx="1"/>
          </p:nvPr>
        </p:nvSpPr>
        <p:spPr>
          <a:xfrm>
            <a:off x="457200" y="2143116"/>
            <a:ext cx="8229600" cy="4181484"/>
          </a:xfrm>
        </p:spPr>
        <p:txBody>
          <a:bodyPr>
            <a:normAutofit/>
          </a:bodyPr>
          <a:lstStyle/>
          <a:p>
            <a:pPr lvl="0">
              <a:buNone/>
            </a:pPr>
            <a:r>
              <a:rPr lang="en-IN" sz="1800" b="1" dirty="0">
                <a:latin typeface="+mj-lt"/>
              </a:rPr>
              <a:t>18. Find the percentage error in U=log</a:t>
            </a:r>
            <a:r>
              <a:rPr lang="en-IN" sz="1800" b="1" baseline="-25000" dirty="0">
                <a:latin typeface="+mj-lt"/>
              </a:rPr>
              <a:t>e</a:t>
            </a:r>
            <a:r>
              <a:rPr lang="en-IN" sz="1800" b="1" dirty="0">
                <a:latin typeface="+mj-lt"/>
              </a:rPr>
              <a:t>(</a:t>
            </a:r>
            <a:r>
              <a:rPr lang="en-IN" sz="1800" b="1" dirty="0" err="1">
                <a:latin typeface="+mj-lt"/>
              </a:rPr>
              <a:t>x+y+z</a:t>
            </a:r>
            <a:r>
              <a:rPr lang="en-IN" sz="1800" b="1" dirty="0">
                <a:latin typeface="+mj-lt"/>
              </a:rPr>
              <a:t>) at   (1±0.01,1±0.001,1±0.0001 ).</a:t>
            </a:r>
            <a:endParaRPr lang="en-IN" sz="1800" dirty="0">
              <a:latin typeface="+mj-lt"/>
            </a:endParaRPr>
          </a:p>
          <a:p>
            <a:pPr>
              <a:buNone/>
            </a:pPr>
            <a:r>
              <a:rPr lang="en-IN" sz="1800" b="1" dirty="0">
                <a:latin typeface="+mj-lt"/>
              </a:rPr>
              <a:t>Sol:</a:t>
            </a:r>
            <a:endParaRPr lang="en-IN" sz="1800" dirty="0">
              <a:latin typeface="+mj-lt"/>
            </a:endParaRPr>
          </a:p>
          <a:p>
            <a:pPr>
              <a:buNone/>
            </a:pPr>
            <a:r>
              <a:rPr lang="en-IN" sz="1800" dirty="0">
                <a:latin typeface="+mj-lt"/>
              </a:rPr>
              <a:t>Given U= log</a:t>
            </a:r>
            <a:r>
              <a:rPr lang="en-IN" sz="1800" baseline="-25000" dirty="0">
                <a:latin typeface="+mj-lt"/>
              </a:rPr>
              <a:t>e</a:t>
            </a:r>
            <a:r>
              <a:rPr lang="en-IN" sz="1800" dirty="0">
                <a:latin typeface="+mj-lt"/>
              </a:rPr>
              <a:t>(</a:t>
            </a:r>
            <a:r>
              <a:rPr lang="en-IN" sz="1800" dirty="0" err="1">
                <a:latin typeface="+mj-lt"/>
              </a:rPr>
              <a:t>x+y+z</a:t>
            </a:r>
            <a:r>
              <a:rPr lang="en-IN" sz="1800" dirty="0">
                <a:latin typeface="+mj-lt"/>
              </a:rPr>
              <a:t>)</a:t>
            </a:r>
          </a:p>
          <a:p>
            <a:pPr>
              <a:buNone/>
            </a:pPr>
            <a:r>
              <a:rPr lang="en-IN" sz="1800" dirty="0" err="1">
                <a:latin typeface="+mj-lt"/>
              </a:rPr>
              <a:t>Max.value</a:t>
            </a:r>
            <a:r>
              <a:rPr lang="en-IN" sz="1800" dirty="0">
                <a:latin typeface="+mj-lt"/>
              </a:rPr>
              <a:t> of x = 1.01 , y = 1.001 , z = 1.0001</a:t>
            </a:r>
          </a:p>
          <a:p>
            <a:pPr>
              <a:buNone/>
            </a:pPr>
            <a:r>
              <a:rPr lang="en-IN" sz="1800" dirty="0">
                <a:latin typeface="+mj-lt"/>
              </a:rPr>
              <a:t>And </a:t>
            </a:r>
            <a:r>
              <a:rPr lang="en-IN" sz="1800" dirty="0" err="1">
                <a:latin typeface="+mj-lt"/>
              </a:rPr>
              <a:t>Min.value</a:t>
            </a:r>
            <a:r>
              <a:rPr lang="en-IN" sz="1800" dirty="0">
                <a:latin typeface="+mj-lt"/>
              </a:rPr>
              <a:t> of x = 0.99 , y = 0.999 , z = 0.9999</a:t>
            </a:r>
          </a:p>
          <a:p>
            <a:pPr>
              <a:buNone/>
            </a:pPr>
            <a:r>
              <a:rPr lang="en-IN" sz="1800" dirty="0">
                <a:latin typeface="+mj-lt"/>
              </a:rPr>
              <a:t>Approximate value of U= log</a:t>
            </a:r>
            <a:r>
              <a:rPr lang="en-IN" sz="1800" baseline="-25000" dirty="0">
                <a:latin typeface="+mj-lt"/>
              </a:rPr>
              <a:t>e</a:t>
            </a:r>
            <a:r>
              <a:rPr lang="en-IN" sz="1800" dirty="0">
                <a:latin typeface="+mj-lt"/>
              </a:rPr>
              <a:t>(</a:t>
            </a:r>
            <a:r>
              <a:rPr lang="en-IN" sz="1800" dirty="0" err="1">
                <a:latin typeface="+mj-lt"/>
              </a:rPr>
              <a:t>x+y+z</a:t>
            </a:r>
            <a:r>
              <a:rPr lang="en-IN" sz="1800" dirty="0">
                <a:latin typeface="+mj-lt"/>
              </a:rPr>
              <a:t>) =  log</a:t>
            </a:r>
            <a:r>
              <a:rPr lang="en-IN" sz="1800" baseline="-25000" dirty="0">
                <a:latin typeface="+mj-lt"/>
              </a:rPr>
              <a:t>e</a:t>
            </a:r>
            <a:r>
              <a:rPr lang="en-IN" sz="1800" dirty="0">
                <a:latin typeface="+mj-lt"/>
              </a:rPr>
              <a:t>(1+1+1) = 1.098612289 = X</a:t>
            </a:r>
            <a:r>
              <a:rPr lang="en-IN" sz="1800" baseline="-25000" dirty="0">
                <a:latin typeface="+mj-lt"/>
              </a:rPr>
              <a:t>1</a:t>
            </a:r>
            <a:r>
              <a:rPr lang="en-IN" sz="1800" dirty="0">
                <a:latin typeface="+mj-lt"/>
              </a:rPr>
              <a:t> say</a:t>
            </a:r>
          </a:p>
          <a:p>
            <a:pPr>
              <a:buNone/>
            </a:pPr>
            <a:r>
              <a:rPr lang="en-IN" sz="1800" dirty="0">
                <a:latin typeface="+mj-lt"/>
              </a:rPr>
              <a:t>If x= 1.01 , y= 1.001 , z= 1.0001 then </a:t>
            </a:r>
          </a:p>
          <a:p>
            <a:pPr>
              <a:buNone/>
            </a:pPr>
            <a:r>
              <a:rPr lang="en-IN" sz="1800" dirty="0" err="1">
                <a:latin typeface="+mj-lt"/>
              </a:rPr>
              <a:t>Max.value</a:t>
            </a:r>
            <a:r>
              <a:rPr lang="en-IN" sz="1800" dirty="0">
                <a:latin typeface="+mj-lt"/>
              </a:rPr>
              <a:t> of  log</a:t>
            </a:r>
            <a:r>
              <a:rPr lang="en-IN" sz="1800" baseline="-25000" dirty="0">
                <a:latin typeface="+mj-lt"/>
              </a:rPr>
              <a:t>e</a:t>
            </a:r>
            <a:r>
              <a:rPr lang="en-IN" sz="1800" dirty="0">
                <a:latin typeface="+mj-lt"/>
              </a:rPr>
              <a:t>(</a:t>
            </a:r>
            <a:r>
              <a:rPr lang="en-IN" sz="1800" dirty="0" err="1">
                <a:latin typeface="+mj-lt"/>
              </a:rPr>
              <a:t>x+y+z</a:t>
            </a:r>
            <a:r>
              <a:rPr lang="en-IN" sz="1800" dirty="0">
                <a:latin typeface="+mj-lt"/>
              </a:rPr>
              <a:t>) = log</a:t>
            </a:r>
            <a:r>
              <a:rPr lang="en-IN" sz="1800" baseline="-25000" dirty="0">
                <a:latin typeface="+mj-lt"/>
              </a:rPr>
              <a:t>e</a:t>
            </a:r>
            <a:r>
              <a:rPr lang="en-IN" sz="1800" dirty="0">
                <a:latin typeface="+mj-lt"/>
              </a:rPr>
              <a:t>3.0111 = 1.102305461 = X say</a:t>
            </a:r>
          </a:p>
          <a:p>
            <a:pPr>
              <a:buNone/>
            </a:pPr>
            <a:r>
              <a:rPr lang="en-IN" sz="1800" dirty="0">
                <a:latin typeface="+mj-lt"/>
              </a:rPr>
              <a:t>Therefore absolute error E</a:t>
            </a:r>
            <a:r>
              <a:rPr lang="en-IN" sz="1800" baseline="-25000" dirty="0">
                <a:latin typeface="+mj-lt"/>
              </a:rPr>
              <a:t>A</a:t>
            </a:r>
            <a:r>
              <a:rPr lang="en-IN" sz="1800" dirty="0">
                <a:latin typeface="+mj-lt"/>
              </a:rPr>
              <a:t> =  │X-X</a:t>
            </a:r>
            <a:r>
              <a:rPr lang="en-IN" sz="1800" baseline="-25000" dirty="0">
                <a:latin typeface="+mj-lt"/>
              </a:rPr>
              <a:t>1</a:t>
            </a:r>
            <a:r>
              <a:rPr lang="en-IN" sz="1800" dirty="0">
                <a:latin typeface="+mj-lt"/>
              </a:rPr>
              <a:t> │= 0.00369317184 = 0.0037 approx</a:t>
            </a:r>
          </a:p>
          <a:p>
            <a:pPr>
              <a:buNone/>
            </a:pPr>
            <a:r>
              <a:rPr lang="en-IN" sz="1800" dirty="0">
                <a:latin typeface="+mj-lt"/>
              </a:rPr>
              <a:t>Relative error E</a:t>
            </a:r>
            <a:r>
              <a:rPr lang="en-IN" sz="1800" baseline="-25000" dirty="0">
                <a:latin typeface="+mj-lt"/>
              </a:rPr>
              <a:t>R </a:t>
            </a:r>
            <a:r>
              <a:rPr lang="en-IN" sz="1800" dirty="0">
                <a:latin typeface="+mj-lt"/>
              </a:rPr>
              <a:t> = E</a:t>
            </a:r>
            <a:r>
              <a:rPr lang="en-IN" sz="1800" baseline="-25000" dirty="0">
                <a:latin typeface="+mj-lt"/>
              </a:rPr>
              <a:t>A</a:t>
            </a:r>
            <a:r>
              <a:rPr lang="en-IN" sz="1800" dirty="0">
                <a:latin typeface="+mj-lt"/>
              </a:rPr>
              <a:t> / X = 0.003350406917 = 0.0034 approx</a:t>
            </a:r>
          </a:p>
          <a:p>
            <a:pPr>
              <a:buNone/>
            </a:pPr>
            <a:r>
              <a:rPr lang="en-IN" sz="1800" dirty="0">
                <a:latin typeface="+mj-lt"/>
              </a:rPr>
              <a:t>And percentage error </a:t>
            </a:r>
            <a:r>
              <a:rPr lang="en-IN" sz="1800" dirty="0" err="1">
                <a:latin typeface="+mj-lt"/>
              </a:rPr>
              <a:t>E</a:t>
            </a:r>
            <a:r>
              <a:rPr lang="en-IN" sz="1800" baseline="-25000" dirty="0" err="1">
                <a:latin typeface="+mj-lt"/>
              </a:rPr>
              <a:t>p</a:t>
            </a:r>
            <a:r>
              <a:rPr lang="en-IN" sz="1800" dirty="0">
                <a:latin typeface="+mj-lt"/>
              </a:rPr>
              <a:t> = E</a:t>
            </a:r>
            <a:r>
              <a:rPr lang="en-IN" sz="1800" baseline="-25000" dirty="0">
                <a:latin typeface="+mj-lt"/>
              </a:rPr>
              <a:t>R</a:t>
            </a:r>
            <a:r>
              <a:rPr lang="en-IN" sz="1800" dirty="0">
                <a:latin typeface="+mj-lt"/>
              </a:rPr>
              <a:t> x 100 = 0.335040691 = 0.34 approx.</a:t>
            </a:r>
          </a:p>
          <a:p>
            <a:endParaRPr lang="en-IN" sz="1800" dirty="0"/>
          </a:p>
        </p:txBody>
      </p:sp>
      <p:sp>
        <p:nvSpPr>
          <p:cNvPr id="35842"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35841"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2786050" y="1571612"/>
            <a:ext cx="876300" cy="561975"/>
          </a:xfrm>
          <a:prstGeom prst="rect">
            <a:avLst/>
          </a:prstGeom>
          <a:noFill/>
        </p:spPr>
      </p:pic>
    </p:spTree>
  </p:cSld>
  <p:clrMapOvr>
    <a:masterClrMapping/>
  </p:clrMapOvr>
  <p:transition>
    <p:wedg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4225110"/>
          </a:xfrm>
        </p:spPr>
        <p:txBody>
          <a:bodyPr>
            <a:normAutofit fontScale="90000"/>
          </a:bodyPr>
          <a:lstStyle/>
          <a:p>
            <a:pPr lvl="0"/>
            <a:r>
              <a:rPr lang="en-IN" sz="2000" b="1" dirty="0">
                <a:solidFill>
                  <a:schemeClr val="tx1"/>
                </a:solidFill>
              </a:rPr>
              <a:t>19.If y =                         where the coefficient are rounded off. Find the relative error in y  </a:t>
            </a:r>
            <a:br>
              <a:rPr lang="en-IN" sz="2000" b="1" dirty="0">
                <a:solidFill>
                  <a:schemeClr val="tx1"/>
                </a:solidFill>
              </a:rPr>
            </a:br>
            <a:br>
              <a:rPr lang="en-IN" sz="2000" b="1" dirty="0">
                <a:solidFill>
                  <a:schemeClr val="tx1"/>
                </a:solidFill>
              </a:rPr>
            </a:br>
            <a:r>
              <a:rPr lang="en-IN" sz="2000" b="1" dirty="0">
                <a:solidFill>
                  <a:schemeClr val="tx1"/>
                </a:solidFill>
              </a:rPr>
              <a:t>when  x= 0.5 ± 0.1.</a:t>
            </a:r>
            <a:br>
              <a:rPr lang="en-IN" sz="2000" dirty="0">
                <a:solidFill>
                  <a:schemeClr val="tx1"/>
                </a:solidFill>
              </a:rPr>
            </a:br>
            <a:r>
              <a:rPr lang="en-IN" sz="2000" b="1" dirty="0">
                <a:solidFill>
                  <a:schemeClr val="tx1"/>
                </a:solidFill>
              </a:rPr>
              <a:t>Sol:</a:t>
            </a:r>
            <a:br>
              <a:rPr lang="en-IN" sz="2000" dirty="0">
                <a:solidFill>
                  <a:schemeClr val="tx1"/>
                </a:solidFill>
              </a:rPr>
            </a:br>
            <a:r>
              <a:rPr lang="en-IN" sz="2000" dirty="0">
                <a:solidFill>
                  <a:schemeClr val="tx1"/>
                </a:solidFill>
              </a:rPr>
              <a:t>Given  y =                        and  x = 0.5 ± 0.1 = 0.6 or 0.4</a:t>
            </a:r>
            <a:br>
              <a:rPr lang="en-IN" sz="2000" dirty="0">
                <a:solidFill>
                  <a:schemeClr val="tx1"/>
                </a:solidFill>
              </a:rPr>
            </a:br>
            <a:br>
              <a:rPr lang="en-IN" sz="2000" dirty="0">
                <a:solidFill>
                  <a:schemeClr val="tx1"/>
                </a:solidFill>
              </a:rPr>
            </a:br>
            <a:r>
              <a:rPr lang="en-IN" sz="2000" dirty="0">
                <a:solidFill>
                  <a:schemeClr val="tx1"/>
                </a:solidFill>
              </a:rPr>
              <a:t>Let Y be the true value of y and Y</a:t>
            </a:r>
            <a:r>
              <a:rPr lang="en-IN" sz="2000" baseline="-25000" dirty="0">
                <a:solidFill>
                  <a:schemeClr val="tx1"/>
                </a:solidFill>
              </a:rPr>
              <a:t>1</a:t>
            </a:r>
            <a:r>
              <a:rPr lang="en-IN" sz="2000" dirty="0">
                <a:solidFill>
                  <a:schemeClr val="tx1"/>
                </a:solidFill>
              </a:rPr>
              <a:t> be the approximate value of y.</a:t>
            </a:r>
            <a:br>
              <a:rPr lang="en-IN" sz="2000" dirty="0">
                <a:solidFill>
                  <a:schemeClr val="tx1"/>
                </a:solidFill>
              </a:rPr>
            </a:br>
            <a:br>
              <a:rPr lang="en-IN" sz="2000" dirty="0">
                <a:solidFill>
                  <a:schemeClr val="tx1"/>
                </a:solidFill>
              </a:rPr>
            </a:br>
            <a:r>
              <a:rPr lang="en-IN" sz="2000" dirty="0">
                <a:solidFill>
                  <a:schemeClr val="tx1"/>
                </a:solidFill>
              </a:rPr>
              <a:t>II) If x = 0.6 then Y =                                 = 3.069473684</a:t>
            </a:r>
            <a:br>
              <a:rPr lang="en-IN" sz="2000" dirty="0">
                <a:solidFill>
                  <a:schemeClr val="tx1"/>
                </a:solidFill>
              </a:rPr>
            </a:br>
            <a:br>
              <a:rPr lang="en-IN" sz="2000" dirty="0">
                <a:solidFill>
                  <a:schemeClr val="tx1"/>
                </a:solidFill>
              </a:rPr>
            </a:br>
            <a:r>
              <a:rPr lang="en-IN" sz="2000" dirty="0">
                <a:solidFill>
                  <a:schemeClr val="tx1"/>
                </a:solidFill>
              </a:rPr>
              <a:t>If the coefficients are rounded off, the Y</a:t>
            </a:r>
            <a:r>
              <a:rPr lang="en-IN" sz="2000" baseline="-25000" dirty="0">
                <a:solidFill>
                  <a:schemeClr val="tx1"/>
                </a:solidFill>
              </a:rPr>
              <a:t>1</a:t>
            </a:r>
            <a:r>
              <a:rPr lang="en-IN" sz="2000" dirty="0">
                <a:solidFill>
                  <a:schemeClr val="tx1"/>
                </a:solidFill>
              </a:rPr>
              <a:t> =                              = 2.88</a:t>
            </a:r>
            <a:br>
              <a:rPr lang="en-IN" sz="2000" dirty="0">
                <a:solidFill>
                  <a:schemeClr val="tx1"/>
                </a:solidFill>
              </a:rPr>
            </a:br>
            <a:br>
              <a:rPr lang="en-IN" sz="2000" dirty="0">
                <a:solidFill>
                  <a:schemeClr val="tx1"/>
                </a:solidFill>
              </a:rPr>
            </a:br>
            <a:r>
              <a:rPr lang="en-IN" sz="2000" dirty="0">
                <a:solidFill>
                  <a:schemeClr val="tx1"/>
                </a:solidFill>
              </a:rPr>
              <a:t>Therefore absolute error E</a:t>
            </a:r>
            <a:r>
              <a:rPr lang="en-IN" sz="2000" baseline="-25000" dirty="0">
                <a:solidFill>
                  <a:schemeClr val="tx1"/>
                </a:solidFill>
              </a:rPr>
              <a:t>A</a:t>
            </a:r>
            <a:r>
              <a:rPr lang="en-IN" sz="2000" dirty="0">
                <a:solidFill>
                  <a:schemeClr val="tx1"/>
                </a:solidFill>
              </a:rPr>
              <a:t> = │Y-Y</a:t>
            </a:r>
            <a:r>
              <a:rPr lang="en-IN" sz="2000" baseline="-25000" dirty="0">
                <a:solidFill>
                  <a:schemeClr val="tx1"/>
                </a:solidFill>
              </a:rPr>
              <a:t>1</a:t>
            </a:r>
            <a:r>
              <a:rPr lang="en-IN" sz="2000" dirty="0">
                <a:solidFill>
                  <a:schemeClr val="tx1"/>
                </a:solidFill>
              </a:rPr>
              <a:t> │ = 0.189473684</a:t>
            </a:r>
            <a:br>
              <a:rPr lang="en-IN" sz="2000" dirty="0">
                <a:solidFill>
                  <a:schemeClr val="tx1"/>
                </a:solidFill>
              </a:rPr>
            </a:br>
            <a:br>
              <a:rPr lang="en-IN" sz="2000" dirty="0">
                <a:solidFill>
                  <a:schemeClr val="tx1"/>
                </a:solidFill>
              </a:rPr>
            </a:br>
            <a:r>
              <a:rPr lang="en-IN" sz="2000" dirty="0">
                <a:solidFill>
                  <a:schemeClr val="tx1"/>
                </a:solidFill>
              </a:rPr>
              <a:t>And relative error E</a:t>
            </a:r>
            <a:r>
              <a:rPr lang="en-IN" sz="2000" baseline="-25000" dirty="0">
                <a:solidFill>
                  <a:schemeClr val="tx1"/>
                </a:solidFill>
              </a:rPr>
              <a:t>R</a:t>
            </a:r>
            <a:r>
              <a:rPr lang="en-IN" sz="2000" dirty="0">
                <a:solidFill>
                  <a:schemeClr val="tx1"/>
                </a:solidFill>
              </a:rPr>
              <a:t> =         = 0.061728395</a:t>
            </a:r>
            <a:br>
              <a:rPr lang="en-IN" sz="1800" dirty="0"/>
            </a:br>
            <a:endParaRPr lang="en-IN" sz="1800" dirty="0"/>
          </a:p>
        </p:txBody>
      </p:sp>
      <p:sp>
        <p:nvSpPr>
          <p:cNvPr id="3" name="Content Placeholder 2"/>
          <p:cNvSpPr>
            <a:spLocks noGrp="1"/>
          </p:cNvSpPr>
          <p:nvPr>
            <p:ph idx="1"/>
          </p:nvPr>
        </p:nvSpPr>
        <p:spPr>
          <a:xfrm>
            <a:off x="457200" y="4857760"/>
            <a:ext cx="8229600" cy="1643074"/>
          </a:xfrm>
        </p:spPr>
        <p:txBody>
          <a:bodyPr>
            <a:normAutofit lnSpcReduction="10000"/>
          </a:bodyPr>
          <a:lstStyle/>
          <a:p>
            <a:pPr lvl="0">
              <a:buNone/>
            </a:pPr>
            <a:r>
              <a:rPr lang="en-IN" sz="1800" dirty="0">
                <a:latin typeface="+mj-lt"/>
              </a:rPr>
              <a:t>II) If x = 0.4 then Y =                                 = 3.805333333</a:t>
            </a:r>
          </a:p>
          <a:p>
            <a:pPr lvl="0">
              <a:buNone/>
            </a:pPr>
            <a:endParaRPr lang="en-IN" sz="1800" dirty="0">
              <a:latin typeface="+mj-lt"/>
            </a:endParaRPr>
          </a:p>
          <a:p>
            <a:pPr>
              <a:buNone/>
            </a:pPr>
            <a:r>
              <a:rPr lang="en-IN" sz="1800" dirty="0">
                <a:latin typeface="+mj-lt"/>
              </a:rPr>
              <a:t>If the coefficients are rounded off, the Y</a:t>
            </a:r>
            <a:r>
              <a:rPr lang="en-IN" sz="1800" baseline="-25000" dirty="0">
                <a:latin typeface="+mj-lt"/>
              </a:rPr>
              <a:t>1</a:t>
            </a:r>
            <a:r>
              <a:rPr lang="en-IN" sz="1800" dirty="0">
                <a:latin typeface="+mj-lt"/>
              </a:rPr>
              <a:t> =                            = 3.525</a:t>
            </a:r>
          </a:p>
          <a:p>
            <a:pPr>
              <a:buNone/>
            </a:pPr>
            <a:r>
              <a:rPr lang="en-IN" sz="1800" dirty="0">
                <a:latin typeface="+mj-lt"/>
              </a:rPr>
              <a:t>Therefore absolute error E</a:t>
            </a:r>
            <a:r>
              <a:rPr lang="en-IN" sz="1800" baseline="-25000" dirty="0">
                <a:latin typeface="+mj-lt"/>
              </a:rPr>
              <a:t>A</a:t>
            </a:r>
            <a:r>
              <a:rPr lang="en-IN" sz="1800" dirty="0">
                <a:latin typeface="+mj-lt"/>
              </a:rPr>
              <a:t> = │Y-Y</a:t>
            </a:r>
            <a:r>
              <a:rPr lang="en-IN" sz="1800" baseline="-25000" dirty="0">
                <a:latin typeface="+mj-lt"/>
              </a:rPr>
              <a:t>1</a:t>
            </a:r>
            <a:r>
              <a:rPr lang="en-IN" sz="1800" dirty="0">
                <a:latin typeface="+mj-lt"/>
              </a:rPr>
              <a:t> │ = 0.280333333</a:t>
            </a:r>
          </a:p>
          <a:p>
            <a:pPr>
              <a:buNone/>
            </a:pPr>
            <a:r>
              <a:rPr lang="en-IN" sz="1800" dirty="0">
                <a:latin typeface="+mj-lt"/>
              </a:rPr>
              <a:t>And relative error E</a:t>
            </a:r>
            <a:r>
              <a:rPr lang="en-IN" sz="1800" baseline="-25000" dirty="0">
                <a:latin typeface="+mj-lt"/>
              </a:rPr>
              <a:t>R</a:t>
            </a:r>
            <a:r>
              <a:rPr lang="en-IN" sz="1800" dirty="0">
                <a:latin typeface="+mj-lt"/>
              </a:rPr>
              <a:t> =         = 0.073668535.</a:t>
            </a:r>
          </a:p>
          <a:p>
            <a:endParaRPr lang="en-IN" sz="1800" dirty="0">
              <a:latin typeface="+mj-lt"/>
            </a:endParaRPr>
          </a:p>
        </p:txBody>
      </p:sp>
      <p:sp>
        <p:nvSpPr>
          <p:cNvPr id="3686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36865"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1285852" y="428604"/>
            <a:ext cx="1114425" cy="495300"/>
          </a:xfrm>
          <a:prstGeom prst="rect">
            <a:avLst/>
          </a:prstGeom>
          <a:noFill/>
        </p:spPr>
      </p:pic>
      <p:sp>
        <p:nvSpPr>
          <p:cNvPr id="36868"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36867" name="Picture 3"/>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1428728" y="1571612"/>
            <a:ext cx="1114425" cy="495300"/>
          </a:xfrm>
          <a:prstGeom prst="rect">
            <a:avLst/>
          </a:prstGeom>
          <a:noFill/>
        </p:spPr>
      </p:pic>
      <p:sp>
        <p:nvSpPr>
          <p:cNvPr id="36870"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36869" name="Picture 5"/>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2428860" y="2643182"/>
            <a:ext cx="1504950" cy="495300"/>
          </a:xfrm>
          <a:prstGeom prst="rect">
            <a:avLst/>
          </a:prstGeom>
          <a:noFill/>
        </p:spPr>
      </p:pic>
      <p:sp>
        <p:nvSpPr>
          <p:cNvPr id="36872"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36871" name="Picture 7"/>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4500562" y="3214686"/>
            <a:ext cx="1323975" cy="495300"/>
          </a:xfrm>
          <a:prstGeom prst="rect">
            <a:avLst/>
          </a:prstGeom>
          <a:noFill/>
        </p:spPr>
      </p:pic>
      <p:sp>
        <p:nvSpPr>
          <p:cNvPr id="36874" name="Rectangle 1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36873" name="Picture 9"/>
          <p:cNvPicPr>
            <a:picLocks noChangeAspect="1" noChangeArrowheads="1"/>
          </p:cNvPicPr>
          <p:nvPr/>
        </p:nvPicPr>
        <p:blipFill>
          <a:blip r:embed="rId5">
            <a:clrChange>
              <a:clrFrom>
                <a:srgbClr val="FFFFFF"/>
              </a:clrFrom>
              <a:clrTo>
                <a:srgbClr val="FFFFFF">
                  <a:alpha val="0"/>
                </a:srgbClr>
              </a:clrTo>
            </a:clrChange>
          </a:blip>
          <a:srcRect/>
          <a:stretch>
            <a:fillRect/>
          </a:stretch>
        </p:blipFill>
        <p:spPr bwMode="auto">
          <a:xfrm>
            <a:off x="2643174" y="4286256"/>
            <a:ext cx="209550" cy="495300"/>
          </a:xfrm>
          <a:prstGeom prst="rect">
            <a:avLst/>
          </a:prstGeom>
          <a:noFill/>
        </p:spPr>
      </p:pic>
      <p:sp>
        <p:nvSpPr>
          <p:cNvPr id="36876" name="Rectangle 1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36875" name="Picture 11"/>
          <p:cNvPicPr>
            <a:picLocks noChangeAspect="1" noChangeArrowheads="1"/>
          </p:cNvPicPr>
          <p:nvPr/>
        </p:nvPicPr>
        <p:blipFill>
          <a:blip r:embed="rId6">
            <a:clrChange>
              <a:clrFrom>
                <a:srgbClr val="FFFFFF"/>
              </a:clrFrom>
              <a:clrTo>
                <a:srgbClr val="FFFFFF">
                  <a:alpha val="0"/>
                </a:srgbClr>
              </a:clrTo>
            </a:clrChange>
          </a:blip>
          <a:srcRect/>
          <a:stretch>
            <a:fillRect/>
          </a:stretch>
        </p:blipFill>
        <p:spPr bwMode="auto">
          <a:xfrm>
            <a:off x="2428860" y="4786322"/>
            <a:ext cx="1543050" cy="495300"/>
          </a:xfrm>
          <a:prstGeom prst="rect">
            <a:avLst/>
          </a:prstGeom>
          <a:noFill/>
        </p:spPr>
      </p:pic>
      <p:sp>
        <p:nvSpPr>
          <p:cNvPr id="36878" name="Rectangle 1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36877" name="Picture 13"/>
          <p:cNvPicPr>
            <a:picLocks noChangeAspect="1" noChangeArrowheads="1"/>
          </p:cNvPicPr>
          <p:nvPr/>
        </p:nvPicPr>
        <p:blipFill>
          <a:blip r:embed="rId7">
            <a:clrChange>
              <a:clrFrom>
                <a:srgbClr val="FFFFFF"/>
              </a:clrFrom>
              <a:clrTo>
                <a:srgbClr val="FFFFFF">
                  <a:alpha val="0"/>
                </a:srgbClr>
              </a:clrTo>
            </a:clrChange>
          </a:blip>
          <a:srcRect/>
          <a:stretch>
            <a:fillRect/>
          </a:stretch>
        </p:blipFill>
        <p:spPr bwMode="auto">
          <a:xfrm>
            <a:off x="4500562" y="5357826"/>
            <a:ext cx="1323975" cy="495300"/>
          </a:xfrm>
          <a:prstGeom prst="rect">
            <a:avLst/>
          </a:prstGeom>
          <a:noFill/>
        </p:spPr>
      </p:pic>
      <p:sp>
        <p:nvSpPr>
          <p:cNvPr id="36880" name="Rectangle 1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36879" name="Picture 15"/>
          <p:cNvPicPr>
            <a:picLocks noChangeAspect="1" noChangeArrowheads="1"/>
          </p:cNvPicPr>
          <p:nvPr/>
        </p:nvPicPr>
        <p:blipFill>
          <a:blip r:embed="rId5">
            <a:clrChange>
              <a:clrFrom>
                <a:srgbClr val="FFFFFF"/>
              </a:clrFrom>
              <a:clrTo>
                <a:srgbClr val="FFFFFF">
                  <a:alpha val="0"/>
                </a:srgbClr>
              </a:clrTo>
            </a:clrChange>
          </a:blip>
          <a:srcRect/>
          <a:stretch>
            <a:fillRect/>
          </a:stretch>
        </p:blipFill>
        <p:spPr bwMode="auto">
          <a:xfrm>
            <a:off x="2714612" y="6072206"/>
            <a:ext cx="209550" cy="495300"/>
          </a:xfrm>
          <a:prstGeom prst="rect">
            <a:avLst/>
          </a:prstGeom>
          <a:noFill/>
        </p:spPr>
      </p:pic>
    </p:spTree>
  </p:cSld>
  <p:clrMapOvr>
    <a:masterClrMapping/>
  </p:clrMapOvr>
  <p:transition>
    <p:wedg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67524"/>
          </a:xfrm>
        </p:spPr>
        <p:txBody>
          <a:bodyPr>
            <a:normAutofit fontScale="90000"/>
          </a:bodyPr>
          <a:lstStyle/>
          <a:p>
            <a:pPr lvl="0"/>
            <a:r>
              <a:rPr lang="en-IN" sz="2000" b="1" dirty="0">
                <a:solidFill>
                  <a:schemeClr val="tx1"/>
                </a:solidFill>
              </a:rPr>
              <a:t>20. If R =  and errors in x, y, z be 0.001. Show that the maximum relative error at x=y=z=1 is 0.009</a:t>
            </a:r>
            <a:r>
              <a:rPr lang="en-IN" sz="1800" b="1" dirty="0">
                <a:solidFill>
                  <a:schemeClr val="tx1"/>
                </a:solidFill>
              </a:rPr>
              <a:t>.</a:t>
            </a:r>
            <a:br>
              <a:rPr lang="en-IN" sz="1800" dirty="0"/>
            </a:br>
            <a:endParaRPr lang="en-IN" sz="1800" dirty="0"/>
          </a:p>
        </p:txBody>
      </p:sp>
      <p:sp>
        <p:nvSpPr>
          <p:cNvPr id="3" name="Content Placeholder 2"/>
          <p:cNvSpPr>
            <a:spLocks noGrp="1"/>
          </p:cNvSpPr>
          <p:nvPr>
            <p:ph idx="1"/>
          </p:nvPr>
        </p:nvSpPr>
        <p:spPr>
          <a:xfrm>
            <a:off x="457200" y="1428736"/>
            <a:ext cx="8229600" cy="4895864"/>
          </a:xfrm>
        </p:spPr>
        <p:txBody>
          <a:bodyPr>
            <a:normAutofit lnSpcReduction="10000"/>
          </a:bodyPr>
          <a:lstStyle/>
          <a:p>
            <a:pPr>
              <a:buNone/>
            </a:pPr>
            <a:r>
              <a:rPr lang="en-IN" sz="1800" b="1" dirty="0"/>
              <a:t>Sol:</a:t>
            </a:r>
            <a:endParaRPr lang="en-IN" sz="1800" dirty="0"/>
          </a:p>
          <a:p>
            <a:pPr>
              <a:buNone/>
            </a:pPr>
            <a:r>
              <a:rPr lang="en-IN" sz="1800" dirty="0"/>
              <a:t> </a:t>
            </a:r>
            <a:r>
              <a:rPr lang="en-IN" sz="1800" dirty="0">
                <a:latin typeface="+mj-lt"/>
              </a:rPr>
              <a:t>We have R=             and </a:t>
            </a:r>
            <a:r>
              <a:rPr lang="en-IN" sz="1800" dirty="0" err="1">
                <a:latin typeface="+mj-lt"/>
              </a:rPr>
              <a:t>Δx</a:t>
            </a:r>
            <a:r>
              <a:rPr lang="en-IN" sz="1800" dirty="0">
                <a:latin typeface="+mj-lt"/>
              </a:rPr>
              <a:t>=</a:t>
            </a:r>
            <a:r>
              <a:rPr lang="en-IN" sz="1800" dirty="0" err="1">
                <a:latin typeface="+mj-lt"/>
              </a:rPr>
              <a:t>Δy</a:t>
            </a:r>
            <a:r>
              <a:rPr lang="en-IN" sz="1800" dirty="0">
                <a:latin typeface="+mj-lt"/>
              </a:rPr>
              <a:t>=</a:t>
            </a:r>
            <a:r>
              <a:rPr lang="en-IN" sz="1800" dirty="0" err="1">
                <a:latin typeface="+mj-lt"/>
              </a:rPr>
              <a:t>Δz</a:t>
            </a:r>
            <a:r>
              <a:rPr lang="en-IN" sz="1800" dirty="0">
                <a:latin typeface="+mj-lt"/>
              </a:rPr>
              <a:t>=0.001</a:t>
            </a:r>
          </a:p>
          <a:p>
            <a:pPr>
              <a:buNone/>
            </a:pPr>
            <a:endParaRPr lang="en-IN" sz="1800" dirty="0">
              <a:latin typeface="+mj-lt"/>
            </a:endParaRPr>
          </a:p>
          <a:p>
            <a:pPr>
              <a:buNone/>
            </a:pPr>
            <a:r>
              <a:rPr lang="en-IN" sz="1800" dirty="0">
                <a:latin typeface="+mj-lt"/>
              </a:rPr>
              <a:t>So ∂R /∂x =           , ∂R/∂y =                , ∂R / ∂z = -                   .</a:t>
            </a:r>
          </a:p>
          <a:p>
            <a:pPr>
              <a:buNone/>
            </a:pPr>
            <a:endParaRPr lang="en-IN" sz="1800" dirty="0">
              <a:latin typeface="+mj-lt"/>
            </a:endParaRPr>
          </a:p>
          <a:p>
            <a:pPr>
              <a:buNone/>
            </a:pPr>
            <a:r>
              <a:rPr lang="en-IN" sz="1800" dirty="0">
                <a:latin typeface="+mj-lt"/>
              </a:rPr>
              <a:t>Now ΔR =  (      ) </a:t>
            </a:r>
            <a:r>
              <a:rPr lang="en-IN" sz="1800" dirty="0" err="1">
                <a:latin typeface="+mj-lt"/>
              </a:rPr>
              <a:t>Δx</a:t>
            </a:r>
            <a:r>
              <a:rPr lang="en-IN" sz="1800" dirty="0">
                <a:latin typeface="+mj-lt"/>
              </a:rPr>
              <a:t> + (      ) </a:t>
            </a:r>
            <a:r>
              <a:rPr lang="en-IN" sz="1800" dirty="0" err="1">
                <a:latin typeface="+mj-lt"/>
              </a:rPr>
              <a:t>Δy</a:t>
            </a:r>
            <a:r>
              <a:rPr lang="en-IN" sz="1800" dirty="0">
                <a:latin typeface="+mj-lt"/>
              </a:rPr>
              <a:t> + (       ) </a:t>
            </a:r>
            <a:r>
              <a:rPr lang="en-IN" sz="1800" dirty="0" err="1">
                <a:latin typeface="+mj-lt"/>
              </a:rPr>
              <a:t>Δz</a:t>
            </a:r>
            <a:r>
              <a:rPr lang="en-IN" sz="1800" dirty="0">
                <a:latin typeface="+mj-lt"/>
              </a:rPr>
              <a:t>  </a:t>
            </a:r>
          </a:p>
          <a:p>
            <a:pPr>
              <a:buNone/>
            </a:pPr>
            <a:r>
              <a:rPr lang="en-IN" sz="1800" dirty="0">
                <a:latin typeface="+mj-lt"/>
              </a:rPr>
              <a:t>       </a:t>
            </a:r>
          </a:p>
          <a:p>
            <a:pPr>
              <a:buNone/>
            </a:pPr>
            <a:r>
              <a:rPr lang="en-IN" sz="1800" dirty="0">
                <a:latin typeface="+mj-lt"/>
              </a:rPr>
              <a:t>               =    (         ) </a:t>
            </a:r>
            <a:r>
              <a:rPr lang="en-IN" sz="1800" dirty="0" err="1">
                <a:latin typeface="+mj-lt"/>
              </a:rPr>
              <a:t>Δx</a:t>
            </a:r>
            <a:r>
              <a:rPr lang="en-IN" sz="1800" dirty="0">
                <a:latin typeface="+mj-lt"/>
              </a:rPr>
              <a:t>  + (               ) </a:t>
            </a:r>
            <a:r>
              <a:rPr lang="en-IN" sz="1800" dirty="0" err="1">
                <a:latin typeface="+mj-lt"/>
              </a:rPr>
              <a:t>Δy</a:t>
            </a:r>
            <a:r>
              <a:rPr lang="en-IN" sz="1800" dirty="0">
                <a:latin typeface="+mj-lt"/>
              </a:rPr>
              <a:t> + ( -               </a:t>
            </a:r>
            <a:r>
              <a:rPr lang="en-IN" sz="1800" baseline="30000" dirty="0">
                <a:latin typeface="+mj-lt"/>
              </a:rPr>
              <a:t> </a:t>
            </a:r>
            <a:r>
              <a:rPr lang="en-IN" sz="1800" dirty="0">
                <a:latin typeface="+mj-lt"/>
              </a:rPr>
              <a:t>) </a:t>
            </a:r>
            <a:r>
              <a:rPr lang="en-IN" sz="1800" dirty="0" err="1">
                <a:latin typeface="+mj-lt"/>
              </a:rPr>
              <a:t>Δz</a:t>
            </a:r>
            <a:endParaRPr lang="en-IN" sz="1800" dirty="0">
              <a:latin typeface="+mj-lt"/>
            </a:endParaRPr>
          </a:p>
          <a:p>
            <a:pPr>
              <a:buNone/>
            </a:pPr>
            <a:r>
              <a:rPr lang="en-IN" sz="1800" dirty="0">
                <a:latin typeface="+mj-lt"/>
              </a:rPr>
              <a:t>Since the errors   </a:t>
            </a:r>
            <a:r>
              <a:rPr lang="en-IN" sz="1800" dirty="0" err="1">
                <a:latin typeface="+mj-lt"/>
              </a:rPr>
              <a:t>Δx</a:t>
            </a:r>
            <a:r>
              <a:rPr lang="en-IN" sz="1800" dirty="0">
                <a:latin typeface="+mj-lt"/>
              </a:rPr>
              <a:t>, </a:t>
            </a:r>
            <a:r>
              <a:rPr lang="en-IN" sz="1800" dirty="0" err="1">
                <a:latin typeface="+mj-lt"/>
              </a:rPr>
              <a:t>Δy</a:t>
            </a:r>
            <a:r>
              <a:rPr lang="en-IN" sz="1800" dirty="0">
                <a:latin typeface="+mj-lt"/>
              </a:rPr>
              <a:t>, </a:t>
            </a:r>
            <a:r>
              <a:rPr lang="en-IN" sz="1800" dirty="0" err="1">
                <a:latin typeface="+mj-lt"/>
              </a:rPr>
              <a:t>Δz</a:t>
            </a:r>
            <a:r>
              <a:rPr lang="en-IN" sz="1800" dirty="0">
                <a:latin typeface="+mj-lt"/>
              </a:rPr>
              <a:t>   may be positive or negative , we can take the absolute values of the terms on the right hand side.</a:t>
            </a:r>
          </a:p>
          <a:p>
            <a:pPr>
              <a:buNone/>
            </a:pPr>
            <a:r>
              <a:rPr lang="en-IN" sz="1800" dirty="0">
                <a:latin typeface="+mj-lt"/>
              </a:rPr>
              <a:t>So (ΔR)</a:t>
            </a:r>
            <a:r>
              <a:rPr lang="en-IN" sz="1800" baseline="-25000" dirty="0">
                <a:latin typeface="+mj-lt"/>
              </a:rPr>
              <a:t>Max</a:t>
            </a:r>
            <a:r>
              <a:rPr lang="en-IN" sz="1800" dirty="0">
                <a:latin typeface="+mj-lt"/>
              </a:rPr>
              <a:t> = │(           ) </a:t>
            </a:r>
            <a:r>
              <a:rPr lang="en-IN" sz="1800" dirty="0" err="1">
                <a:latin typeface="+mj-lt"/>
              </a:rPr>
              <a:t>Δx</a:t>
            </a:r>
            <a:r>
              <a:rPr lang="en-IN" sz="1800" dirty="0">
                <a:latin typeface="+mj-lt"/>
              </a:rPr>
              <a:t>  + (                ) </a:t>
            </a:r>
            <a:r>
              <a:rPr lang="en-IN" sz="1800" dirty="0" err="1">
                <a:latin typeface="+mj-lt"/>
              </a:rPr>
              <a:t>Δy</a:t>
            </a:r>
            <a:r>
              <a:rPr lang="en-IN" sz="1800" dirty="0">
                <a:latin typeface="+mj-lt"/>
              </a:rPr>
              <a:t> + (-               </a:t>
            </a:r>
            <a:r>
              <a:rPr lang="en-IN" sz="1800" baseline="30000" dirty="0">
                <a:latin typeface="+mj-lt"/>
              </a:rPr>
              <a:t> </a:t>
            </a:r>
            <a:r>
              <a:rPr lang="en-IN" sz="1800" dirty="0">
                <a:latin typeface="+mj-lt"/>
              </a:rPr>
              <a:t>) </a:t>
            </a:r>
            <a:r>
              <a:rPr lang="en-IN" sz="1800" dirty="0" err="1">
                <a:latin typeface="+mj-lt"/>
              </a:rPr>
              <a:t>Δz</a:t>
            </a:r>
            <a:r>
              <a:rPr lang="en-IN" sz="1800" dirty="0">
                <a:latin typeface="+mj-lt"/>
              </a:rPr>
              <a:t> │</a:t>
            </a:r>
          </a:p>
          <a:p>
            <a:pPr>
              <a:buNone/>
            </a:pPr>
            <a:endParaRPr lang="en-IN" sz="1800" dirty="0">
              <a:latin typeface="+mj-lt"/>
            </a:endParaRPr>
          </a:p>
          <a:p>
            <a:pPr>
              <a:buNone/>
            </a:pPr>
            <a:r>
              <a:rPr lang="en-IN" sz="1800" dirty="0">
                <a:latin typeface="+mj-lt"/>
              </a:rPr>
              <a:t>                    = 8(0.001) + 12(0.001) + 16(0.001)          </a:t>
            </a:r>
          </a:p>
          <a:p>
            <a:pPr>
              <a:buNone/>
            </a:pPr>
            <a:r>
              <a:rPr lang="en-IN" sz="1800" dirty="0">
                <a:latin typeface="+mj-lt"/>
              </a:rPr>
              <a:t>                          = 0.036</a:t>
            </a:r>
          </a:p>
          <a:p>
            <a:pPr>
              <a:buNone/>
            </a:pPr>
            <a:r>
              <a:rPr lang="en-IN" sz="1800" dirty="0">
                <a:latin typeface="+mj-lt"/>
              </a:rPr>
              <a:t>Hence the maximum relative error at x=y=z=1 is  </a:t>
            </a:r>
          </a:p>
          <a:p>
            <a:pPr>
              <a:buNone/>
            </a:pPr>
            <a:r>
              <a:rPr lang="en-IN" sz="1800" dirty="0">
                <a:latin typeface="+mj-lt"/>
              </a:rPr>
              <a:t>                             =               = 0.009.</a:t>
            </a:r>
          </a:p>
          <a:p>
            <a:endParaRPr lang="en-IN" sz="1800" dirty="0"/>
          </a:p>
        </p:txBody>
      </p:sp>
      <p:sp>
        <p:nvSpPr>
          <p:cNvPr id="102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1025"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1714480" y="1643050"/>
            <a:ext cx="581025" cy="523875"/>
          </a:xfrm>
          <a:prstGeom prst="rect">
            <a:avLst/>
          </a:prstGeom>
          <a:noFill/>
        </p:spPr>
      </p:pic>
      <p:sp>
        <p:nvSpPr>
          <p:cNvPr id="1028"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1027" name="Picture 3"/>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1643042" y="2214554"/>
            <a:ext cx="476250" cy="523875"/>
          </a:xfrm>
          <a:prstGeom prst="rect">
            <a:avLst/>
          </a:prstGeom>
          <a:noFill/>
        </p:spPr>
      </p:pic>
      <p:sp>
        <p:nvSpPr>
          <p:cNvPr id="1030"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1029" name="Picture 5"/>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3071802" y="2214554"/>
            <a:ext cx="685800" cy="523875"/>
          </a:xfrm>
          <a:prstGeom prst="rect">
            <a:avLst/>
          </a:prstGeom>
          <a:noFill/>
        </p:spPr>
      </p:pic>
      <p:sp>
        <p:nvSpPr>
          <p:cNvPr id="1032"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1031" name="Picture 7"/>
          <p:cNvPicPr>
            <a:picLocks noChangeAspect="1" noChangeArrowheads="1"/>
          </p:cNvPicPr>
          <p:nvPr/>
        </p:nvPicPr>
        <p:blipFill>
          <a:blip r:embed="rId5">
            <a:clrChange>
              <a:clrFrom>
                <a:srgbClr val="FFFFFF"/>
              </a:clrFrom>
              <a:clrTo>
                <a:srgbClr val="FFFFFF">
                  <a:alpha val="0"/>
                </a:srgbClr>
              </a:clrTo>
            </a:clrChange>
          </a:blip>
          <a:srcRect/>
          <a:stretch>
            <a:fillRect/>
          </a:stretch>
        </p:blipFill>
        <p:spPr bwMode="auto">
          <a:xfrm>
            <a:off x="5000628" y="2285992"/>
            <a:ext cx="685800" cy="523875"/>
          </a:xfrm>
          <a:prstGeom prst="rect">
            <a:avLst/>
          </a:prstGeom>
          <a:noFill/>
        </p:spPr>
      </p:pic>
      <p:sp>
        <p:nvSpPr>
          <p:cNvPr id="1034" name="Rectangle 1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1033" name="Picture 9"/>
          <p:cNvPicPr>
            <a:picLocks noChangeAspect="1" noChangeArrowheads="1"/>
          </p:cNvPicPr>
          <p:nvPr/>
        </p:nvPicPr>
        <p:blipFill>
          <a:blip r:embed="rId6">
            <a:clrChange>
              <a:clrFrom>
                <a:srgbClr val="FFFFFF"/>
              </a:clrFrom>
              <a:clrTo>
                <a:srgbClr val="FFFFFF">
                  <a:alpha val="0"/>
                </a:srgbClr>
              </a:clrTo>
            </a:clrChange>
          </a:blip>
          <a:srcRect/>
          <a:stretch>
            <a:fillRect/>
          </a:stretch>
        </p:blipFill>
        <p:spPr bwMode="auto">
          <a:xfrm>
            <a:off x="1643042" y="2857496"/>
            <a:ext cx="247650" cy="495300"/>
          </a:xfrm>
          <a:prstGeom prst="rect">
            <a:avLst/>
          </a:prstGeom>
          <a:noFill/>
        </p:spPr>
      </p:pic>
      <p:sp>
        <p:nvSpPr>
          <p:cNvPr id="1036" name="Rectangle 1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1035" name="Picture 11"/>
          <p:cNvPicPr>
            <a:picLocks noChangeAspect="1" noChangeArrowheads="1"/>
          </p:cNvPicPr>
          <p:nvPr/>
        </p:nvPicPr>
        <p:blipFill>
          <a:blip r:embed="rId7">
            <a:clrChange>
              <a:clrFrom>
                <a:srgbClr val="FFFFFF"/>
              </a:clrFrom>
              <a:clrTo>
                <a:srgbClr val="FFFFFF">
                  <a:alpha val="0"/>
                </a:srgbClr>
              </a:clrTo>
            </a:clrChange>
          </a:blip>
          <a:srcRect/>
          <a:stretch>
            <a:fillRect/>
          </a:stretch>
        </p:blipFill>
        <p:spPr bwMode="auto">
          <a:xfrm>
            <a:off x="2571736" y="2857496"/>
            <a:ext cx="247650" cy="495300"/>
          </a:xfrm>
          <a:prstGeom prst="rect">
            <a:avLst/>
          </a:prstGeom>
          <a:noFill/>
        </p:spPr>
      </p:pic>
      <p:sp>
        <p:nvSpPr>
          <p:cNvPr id="1038" name="Rectangle 1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1037" name="Picture 13"/>
          <p:cNvPicPr>
            <a:picLocks noChangeAspect="1" noChangeArrowheads="1"/>
          </p:cNvPicPr>
          <p:nvPr/>
        </p:nvPicPr>
        <p:blipFill>
          <a:blip r:embed="rId8">
            <a:clrChange>
              <a:clrFrom>
                <a:srgbClr val="FFFFFF"/>
              </a:clrFrom>
              <a:clrTo>
                <a:srgbClr val="FFFFFF">
                  <a:alpha val="0"/>
                </a:srgbClr>
              </a:clrTo>
            </a:clrChange>
          </a:blip>
          <a:srcRect/>
          <a:stretch>
            <a:fillRect/>
          </a:stretch>
        </p:blipFill>
        <p:spPr bwMode="auto">
          <a:xfrm>
            <a:off x="3571868" y="2857496"/>
            <a:ext cx="247650" cy="495300"/>
          </a:xfrm>
          <a:prstGeom prst="rect">
            <a:avLst/>
          </a:prstGeom>
          <a:noFill/>
        </p:spPr>
      </p:pic>
      <p:sp>
        <p:nvSpPr>
          <p:cNvPr id="1040" name="Rectangle 1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1039" name="Picture 15"/>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1714480" y="3429000"/>
            <a:ext cx="476250" cy="523875"/>
          </a:xfrm>
          <a:prstGeom prst="rect">
            <a:avLst/>
          </a:prstGeom>
          <a:noFill/>
        </p:spPr>
      </p:pic>
      <p:sp>
        <p:nvSpPr>
          <p:cNvPr id="1042" name="Rectangle 1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1041" name="Picture 17"/>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2928926" y="3429000"/>
            <a:ext cx="685800" cy="523875"/>
          </a:xfrm>
          <a:prstGeom prst="rect">
            <a:avLst/>
          </a:prstGeom>
          <a:noFill/>
        </p:spPr>
      </p:pic>
      <p:sp>
        <p:nvSpPr>
          <p:cNvPr id="1044" name="Rectangle 2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1043" name="Picture 19"/>
          <p:cNvPicPr>
            <a:picLocks noChangeAspect="1" noChangeArrowheads="1"/>
          </p:cNvPicPr>
          <p:nvPr/>
        </p:nvPicPr>
        <p:blipFill>
          <a:blip r:embed="rId9">
            <a:clrChange>
              <a:clrFrom>
                <a:srgbClr val="FFFFFF"/>
              </a:clrFrom>
              <a:clrTo>
                <a:srgbClr val="FFFFFF">
                  <a:alpha val="0"/>
                </a:srgbClr>
              </a:clrTo>
            </a:clrChange>
          </a:blip>
          <a:srcRect/>
          <a:stretch>
            <a:fillRect/>
          </a:stretch>
        </p:blipFill>
        <p:spPr bwMode="auto">
          <a:xfrm>
            <a:off x="4429124" y="3429000"/>
            <a:ext cx="723900" cy="523875"/>
          </a:xfrm>
          <a:prstGeom prst="rect">
            <a:avLst/>
          </a:prstGeom>
          <a:noFill/>
        </p:spPr>
      </p:pic>
      <p:sp>
        <p:nvSpPr>
          <p:cNvPr id="1046" name="Rectangle 2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1045" name="Picture 21"/>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1928794" y="4357694"/>
            <a:ext cx="476250" cy="523875"/>
          </a:xfrm>
          <a:prstGeom prst="rect">
            <a:avLst/>
          </a:prstGeom>
          <a:noFill/>
        </p:spPr>
      </p:pic>
      <p:sp>
        <p:nvSpPr>
          <p:cNvPr id="1048" name="Rectangle 2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1047" name="Picture 23"/>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3214678" y="4357694"/>
            <a:ext cx="685800" cy="523875"/>
          </a:xfrm>
          <a:prstGeom prst="rect">
            <a:avLst/>
          </a:prstGeom>
          <a:noFill/>
        </p:spPr>
      </p:pic>
      <p:sp>
        <p:nvSpPr>
          <p:cNvPr id="1050" name="Rectangle 2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1049" name="Picture 25"/>
          <p:cNvPicPr>
            <a:picLocks noChangeAspect="1" noChangeArrowheads="1"/>
          </p:cNvPicPr>
          <p:nvPr/>
        </p:nvPicPr>
        <p:blipFill>
          <a:blip r:embed="rId10">
            <a:clrChange>
              <a:clrFrom>
                <a:srgbClr val="FFFFFF"/>
              </a:clrFrom>
              <a:clrTo>
                <a:srgbClr val="FFFFFF">
                  <a:alpha val="0"/>
                </a:srgbClr>
              </a:clrTo>
            </a:clrChange>
          </a:blip>
          <a:srcRect/>
          <a:stretch>
            <a:fillRect/>
          </a:stretch>
        </p:blipFill>
        <p:spPr bwMode="auto">
          <a:xfrm>
            <a:off x="4714876" y="4286256"/>
            <a:ext cx="771525" cy="523875"/>
          </a:xfrm>
          <a:prstGeom prst="rect">
            <a:avLst/>
          </a:prstGeom>
          <a:noFill/>
        </p:spPr>
      </p:pic>
      <p:sp>
        <p:nvSpPr>
          <p:cNvPr id="1052" name="Rectangle 2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1051" name="Picture 27"/>
          <p:cNvPicPr>
            <a:picLocks noChangeAspect="1" noChangeArrowheads="1"/>
          </p:cNvPicPr>
          <p:nvPr/>
        </p:nvPicPr>
        <p:blipFill>
          <a:blip r:embed="rId11">
            <a:clrChange>
              <a:clrFrom>
                <a:srgbClr val="FFFFFF"/>
              </a:clrFrom>
              <a:clrTo>
                <a:srgbClr val="FFFFFF">
                  <a:alpha val="0"/>
                </a:srgbClr>
              </a:clrTo>
            </a:clrChange>
          </a:blip>
          <a:srcRect/>
          <a:stretch>
            <a:fillRect/>
          </a:stretch>
        </p:blipFill>
        <p:spPr bwMode="auto">
          <a:xfrm>
            <a:off x="1214414" y="5857892"/>
            <a:ext cx="723900" cy="438150"/>
          </a:xfrm>
          <a:prstGeom prst="rect">
            <a:avLst/>
          </a:prstGeom>
          <a:noFill/>
        </p:spPr>
      </p:pic>
      <p:sp>
        <p:nvSpPr>
          <p:cNvPr id="1054" name="Rectangle 3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1053" name="Picture 29"/>
          <p:cNvPicPr>
            <a:picLocks noChangeAspect="1" noChangeArrowheads="1"/>
          </p:cNvPicPr>
          <p:nvPr/>
        </p:nvPicPr>
        <p:blipFill>
          <a:blip r:embed="rId12">
            <a:clrChange>
              <a:clrFrom>
                <a:srgbClr val="FFFFFF"/>
              </a:clrFrom>
              <a:clrTo>
                <a:srgbClr val="FFFFFF">
                  <a:alpha val="0"/>
                </a:srgbClr>
              </a:clrTo>
            </a:clrChange>
          </a:blip>
          <a:srcRect/>
          <a:stretch>
            <a:fillRect/>
          </a:stretch>
        </p:blipFill>
        <p:spPr bwMode="auto">
          <a:xfrm>
            <a:off x="2285984" y="5857892"/>
            <a:ext cx="581025" cy="495300"/>
          </a:xfrm>
          <a:prstGeom prst="rect">
            <a:avLst/>
          </a:prstGeom>
          <a:noFill/>
        </p:spPr>
      </p:pic>
    </p:spTree>
  </p:cSld>
  <p:clrMapOvr>
    <a:masterClrMapping/>
  </p:clrMapOvr>
  <p:transition>
    <p:wedg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938962"/>
          </a:xfrm>
        </p:spPr>
        <p:txBody>
          <a:bodyPr>
            <a:normAutofit/>
          </a:bodyPr>
          <a:lstStyle/>
          <a:p>
            <a:pPr lvl="0"/>
            <a:r>
              <a:rPr lang="en-IN" sz="1800" b="1" dirty="0">
                <a:solidFill>
                  <a:schemeClr val="tx1"/>
                </a:solidFill>
              </a:rPr>
              <a:t>21.If R = 5xy</a:t>
            </a:r>
            <a:r>
              <a:rPr lang="en-IN" sz="1800" b="1" baseline="30000" dirty="0">
                <a:solidFill>
                  <a:schemeClr val="tx1"/>
                </a:solidFill>
              </a:rPr>
              <a:t>2</a:t>
            </a:r>
            <a:r>
              <a:rPr lang="en-IN" sz="1800" b="1" dirty="0">
                <a:solidFill>
                  <a:schemeClr val="tx1"/>
                </a:solidFill>
              </a:rPr>
              <a:t> / z</a:t>
            </a:r>
            <a:r>
              <a:rPr lang="en-IN" sz="1800" b="1" baseline="30000" dirty="0">
                <a:solidFill>
                  <a:schemeClr val="tx1"/>
                </a:solidFill>
              </a:rPr>
              <a:t>3</a:t>
            </a:r>
            <a:r>
              <a:rPr lang="en-IN" sz="1800" b="1" dirty="0">
                <a:solidFill>
                  <a:schemeClr val="tx1"/>
                </a:solidFill>
              </a:rPr>
              <a:t> then find the maximum relative error in R given that </a:t>
            </a:r>
            <a:r>
              <a:rPr lang="en-IN" sz="1800" b="1" dirty="0" err="1">
                <a:solidFill>
                  <a:schemeClr val="tx1"/>
                </a:solidFill>
              </a:rPr>
              <a:t>Δx</a:t>
            </a:r>
            <a:r>
              <a:rPr lang="en-IN" sz="1800" b="1" dirty="0">
                <a:solidFill>
                  <a:schemeClr val="tx1"/>
                </a:solidFill>
              </a:rPr>
              <a:t>=</a:t>
            </a:r>
            <a:r>
              <a:rPr lang="en-IN" sz="1800" b="1" dirty="0" err="1">
                <a:solidFill>
                  <a:schemeClr val="tx1"/>
                </a:solidFill>
              </a:rPr>
              <a:t>Δy</a:t>
            </a:r>
            <a:r>
              <a:rPr lang="en-IN" sz="1800" b="1" dirty="0">
                <a:solidFill>
                  <a:schemeClr val="tx1"/>
                </a:solidFill>
              </a:rPr>
              <a:t>=</a:t>
            </a:r>
            <a:r>
              <a:rPr lang="en-IN" sz="1800" b="1" dirty="0" err="1">
                <a:solidFill>
                  <a:schemeClr val="tx1"/>
                </a:solidFill>
              </a:rPr>
              <a:t>Δz</a:t>
            </a:r>
            <a:r>
              <a:rPr lang="en-IN" sz="1800" b="1" dirty="0">
                <a:solidFill>
                  <a:schemeClr val="tx1"/>
                </a:solidFill>
              </a:rPr>
              <a:t>=0.001 and  x=y=z=1 .</a:t>
            </a:r>
            <a:br>
              <a:rPr lang="en-IN" sz="1800" dirty="0"/>
            </a:br>
            <a:endParaRPr lang="en-IN" sz="1800" dirty="0"/>
          </a:p>
        </p:txBody>
      </p:sp>
      <p:sp>
        <p:nvSpPr>
          <p:cNvPr id="3" name="Content Placeholder 2"/>
          <p:cNvSpPr>
            <a:spLocks noGrp="1"/>
          </p:cNvSpPr>
          <p:nvPr>
            <p:ph idx="1"/>
          </p:nvPr>
        </p:nvSpPr>
        <p:spPr>
          <a:xfrm>
            <a:off x="457200" y="1428736"/>
            <a:ext cx="8229600" cy="4895864"/>
          </a:xfrm>
        </p:spPr>
        <p:txBody>
          <a:bodyPr>
            <a:normAutofit lnSpcReduction="10000"/>
          </a:bodyPr>
          <a:lstStyle/>
          <a:p>
            <a:pPr>
              <a:buNone/>
            </a:pPr>
            <a:r>
              <a:rPr lang="en-IN" sz="1800" dirty="0">
                <a:latin typeface="+mj-lt"/>
              </a:rPr>
              <a:t>Sol :</a:t>
            </a:r>
          </a:p>
          <a:p>
            <a:pPr>
              <a:buNone/>
            </a:pPr>
            <a:r>
              <a:rPr lang="en-IN" sz="1800" dirty="0">
                <a:latin typeface="+mj-lt"/>
              </a:rPr>
              <a:t>We have R = 5xy</a:t>
            </a:r>
            <a:r>
              <a:rPr lang="en-IN" sz="1800" baseline="30000" dirty="0">
                <a:latin typeface="+mj-lt"/>
              </a:rPr>
              <a:t>2</a:t>
            </a:r>
            <a:r>
              <a:rPr lang="en-IN" sz="1800" dirty="0">
                <a:latin typeface="+mj-lt"/>
              </a:rPr>
              <a:t> / z</a:t>
            </a:r>
            <a:r>
              <a:rPr lang="en-IN" sz="1800" baseline="30000" dirty="0">
                <a:latin typeface="+mj-lt"/>
              </a:rPr>
              <a:t>3</a:t>
            </a:r>
            <a:r>
              <a:rPr lang="en-IN" sz="1800" dirty="0">
                <a:latin typeface="+mj-lt"/>
              </a:rPr>
              <a:t>  and </a:t>
            </a:r>
            <a:r>
              <a:rPr lang="en-IN" sz="1800" dirty="0" err="1">
                <a:latin typeface="+mj-lt"/>
              </a:rPr>
              <a:t>Δx</a:t>
            </a:r>
            <a:r>
              <a:rPr lang="en-IN" sz="1800" dirty="0">
                <a:latin typeface="+mj-lt"/>
              </a:rPr>
              <a:t>=</a:t>
            </a:r>
            <a:r>
              <a:rPr lang="en-IN" sz="1800" dirty="0" err="1">
                <a:latin typeface="+mj-lt"/>
              </a:rPr>
              <a:t>Δy</a:t>
            </a:r>
            <a:r>
              <a:rPr lang="en-IN" sz="1800" dirty="0">
                <a:latin typeface="+mj-lt"/>
              </a:rPr>
              <a:t>=</a:t>
            </a:r>
            <a:r>
              <a:rPr lang="en-IN" sz="1800" dirty="0" err="1">
                <a:latin typeface="+mj-lt"/>
              </a:rPr>
              <a:t>Δz</a:t>
            </a:r>
            <a:r>
              <a:rPr lang="en-IN" sz="1800" dirty="0">
                <a:latin typeface="+mj-lt"/>
              </a:rPr>
              <a:t>=0.001</a:t>
            </a:r>
          </a:p>
          <a:p>
            <a:pPr>
              <a:buNone/>
            </a:pPr>
            <a:r>
              <a:rPr lang="en-IN" sz="1800" dirty="0">
                <a:latin typeface="+mj-lt"/>
              </a:rPr>
              <a:t>So ∂R /∂x = 5y</a:t>
            </a:r>
            <a:r>
              <a:rPr lang="en-IN" sz="1800" baseline="30000" dirty="0">
                <a:latin typeface="+mj-lt"/>
              </a:rPr>
              <a:t>2</a:t>
            </a:r>
            <a:r>
              <a:rPr lang="en-IN" sz="1800" dirty="0">
                <a:latin typeface="+mj-lt"/>
              </a:rPr>
              <a:t> / z</a:t>
            </a:r>
            <a:r>
              <a:rPr lang="en-IN" sz="1800" baseline="30000" dirty="0">
                <a:latin typeface="+mj-lt"/>
              </a:rPr>
              <a:t>3</a:t>
            </a:r>
            <a:r>
              <a:rPr lang="en-IN" sz="1800" dirty="0">
                <a:latin typeface="+mj-lt"/>
              </a:rPr>
              <a:t> , ∂R/∂y = 10xy / z</a:t>
            </a:r>
            <a:r>
              <a:rPr lang="en-IN" sz="1800" baseline="30000" dirty="0">
                <a:latin typeface="+mj-lt"/>
              </a:rPr>
              <a:t>3</a:t>
            </a:r>
            <a:r>
              <a:rPr lang="en-IN" sz="1800" dirty="0">
                <a:latin typeface="+mj-lt"/>
              </a:rPr>
              <a:t> , ∂R / ∂z = -15xy</a:t>
            </a:r>
            <a:r>
              <a:rPr lang="en-IN" sz="1800" baseline="30000" dirty="0">
                <a:latin typeface="+mj-lt"/>
              </a:rPr>
              <a:t>2</a:t>
            </a:r>
            <a:r>
              <a:rPr lang="en-IN" sz="1800" dirty="0">
                <a:latin typeface="+mj-lt"/>
              </a:rPr>
              <a:t>/ z</a:t>
            </a:r>
            <a:r>
              <a:rPr lang="en-IN" sz="1800" baseline="30000" dirty="0">
                <a:latin typeface="+mj-lt"/>
              </a:rPr>
              <a:t>4</a:t>
            </a:r>
            <a:r>
              <a:rPr lang="en-IN" sz="1800" dirty="0">
                <a:latin typeface="+mj-lt"/>
              </a:rPr>
              <a:t>.</a:t>
            </a:r>
          </a:p>
          <a:p>
            <a:pPr>
              <a:buNone/>
            </a:pPr>
            <a:r>
              <a:rPr lang="en-IN" sz="1800" dirty="0">
                <a:latin typeface="+mj-lt"/>
              </a:rPr>
              <a:t>Now ΔR =  (∂R /∂x)</a:t>
            </a:r>
            <a:r>
              <a:rPr lang="en-IN" sz="1800" dirty="0" err="1">
                <a:latin typeface="+mj-lt"/>
              </a:rPr>
              <a:t>Δx</a:t>
            </a:r>
            <a:r>
              <a:rPr lang="en-IN" sz="1800" dirty="0">
                <a:latin typeface="+mj-lt"/>
              </a:rPr>
              <a:t> + (∂R/∂y)</a:t>
            </a:r>
            <a:r>
              <a:rPr lang="en-IN" sz="1800" dirty="0" err="1">
                <a:latin typeface="+mj-lt"/>
              </a:rPr>
              <a:t>Δy</a:t>
            </a:r>
            <a:r>
              <a:rPr lang="en-IN" sz="1800" dirty="0">
                <a:latin typeface="+mj-lt"/>
              </a:rPr>
              <a:t> + (∂R/∂z)</a:t>
            </a:r>
            <a:r>
              <a:rPr lang="en-IN" sz="1800" dirty="0" err="1">
                <a:latin typeface="+mj-lt"/>
              </a:rPr>
              <a:t>Δz</a:t>
            </a:r>
            <a:r>
              <a:rPr lang="en-IN" sz="1800" dirty="0">
                <a:latin typeface="+mj-lt"/>
              </a:rPr>
              <a:t>         </a:t>
            </a:r>
          </a:p>
          <a:p>
            <a:pPr>
              <a:buNone/>
            </a:pPr>
            <a:r>
              <a:rPr lang="en-IN" sz="1800" dirty="0">
                <a:latin typeface="+mj-lt"/>
              </a:rPr>
              <a:t>               =    (5y</a:t>
            </a:r>
            <a:r>
              <a:rPr lang="en-IN" sz="1800" baseline="30000" dirty="0">
                <a:latin typeface="+mj-lt"/>
              </a:rPr>
              <a:t>2</a:t>
            </a:r>
            <a:r>
              <a:rPr lang="en-IN" sz="1800" dirty="0">
                <a:latin typeface="+mj-lt"/>
              </a:rPr>
              <a:t> / z</a:t>
            </a:r>
            <a:r>
              <a:rPr lang="en-IN" sz="1800" baseline="30000" dirty="0">
                <a:latin typeface="+mj-lt"/>
              </a:rPr>
              <a:t>3</a:t>
            </a:r>
            <a:r>
              <a:rPr lang="en-IN" sz="1800" dirty="0">
                <a:latin typeface="+mj-lt"/>
              </a:rPr>
              <a:t>) </a:t>
            </a:r>
            <a:r>
              <a:rPr lang="en-IN" sz="1800" dirty="0" err="1">
                <a:latin typeface="+mj-lt"/>
              </a:rPr>
              <a:t>Δx</a:t>
            </a:r>
            <a:r>
              <a:rPr lang="en-IN" sz="1800" dirty="0">
                <a:latin typeface="+mj-lt"/>
              </a:rPr>
              <a:t>  + (10xy / z</a:t>
            </a:r>
            <a:r>
              <a:rPr lang="en-IN" sz="1800" baseline="30000" dirty="0">
                <a:latin typeface="+mj-lt"/>
              </a:rPr>
              <a:t>3</a:t>
            </a:r>
            <a:r>
              <a:rPr lang="en-IN" sz="1800" dirty="0">
                <a:latin typeface="+mj-lt"/>
              </a:rPr>
              <a:t>) </a:t>
            </a:r>
            <a:r>
              <a:rPr lang="en-IN" sz="1800" dirty="0" err="1">
                <a:latin typeface="+mj-lt"/>
              </a:rPr>
              <a:t>Δy</a:t>
            </a:r>
            <a:r>
              <a:rPr lang="en-IN" sz="1800" dirty="0">
                <a:latin typeface="+mj-lt"/>
              </a:rPr>
              <a:t> + (-15xy</a:t>
            </a:r>
            <a:r>
              <a:rPr lang="en-IN" sz="1800" baseline="30000" dirty="0">
                <a:latin typeface="+mj-lt"/>
              </a:rPr>
              <a:t>2</a:t>
            </a:r>
            <a:r>
              <a:rPr lang="en-IN" sz="1800" dirty="0">
                <a:latin typeface="+mj-lt"/>
              </a:rPr>
              <a:t>/ z</a:t>
            </a:r>
            <a:r>
              <a:rPr lang="en-IN" sz="1800" baseline="30000" dirty="0">
                <a:latin typeface="+mj-lt"/>
              </a:rPr>
              <a:t>4</a:t>
            </a:r>
            <a:r>
              <a:rPr lang="en-IN" sz="1800" dirty="0">
                <a:latin typeface="+mj-lt"/>
              </a:rPr>
              <a:t>) </a:t>
            </a:r>
            <a:r>
              <a:rPr lang="en-IN" sz="1800" dirty="0" err="1">
                <a:latin typeface="+mj-lt"/>
              </a:rPr>
              <a:t>Δz</a:t>
            </a:r>
            <a:endParaRPr lang="en-IN" sz="1800" dirty="0">
              <a:latin typeface="+mj-lt"/>
            </a:endParaRPr>
          </a:p>
          <a:p>
            <a:pPr>
              <a:buNone/>
            </a:pPr>
            <a:r>
              <a:rPr lang="en-IN" sz="1800" dirty="0">
                <a:latin typeface="+mj-lt"/>
              </a:rPr>
              <a:t>Since the errors   </a:t>
            </a:r>
            <a:r>
              <a:rPr lang="en-IN" sz="1800" dirty="0" err="1">
                <a:latin typeface="+mj-lt"/>
              </a:rPr>
              <a:t>Δx</a:t>
            </a:r>
            <a:r>
              <a:rPr lang="en-IN" sz="1800" dirty="0">
                <a:latin typeface="+mj-lt"/>
              </a:rPr>
              <a:t>, </a:t>
            </a:r>
            <a:r>
              <a:rPr lang="en-IN" sz="1800" dirty="0" err="1">
                <a:latin typeface="+mj-lt"/>
              </a:rPr>
              <a:t>Δy</a:t>
            </a:r>
            <a:r>
              <a:rPr lang="en-IN" sz="1800" dirty="0">
                <a:latin typeface="+mj-lt"/>
              </a:rPr>
              <a:t>, </a:t>
            </a:r>
            <a:r>
              <a:rPr lang="en-IN" sz="1800" dirty="0" err="1">
                <a:latin typeface="+mj-lt"/>
              </a:rPr>
              <a:t>Δz</a:t>
            </a:r>
            <a:r>
              <a:rPr lang="en-IN" sz="1800" dirty="0">
                <a:latin typeface="+mj-lt"/>
              </a:rPr>
              <a:t>   may be positive or negative , we can take the absolute values of the terms on the right hand side.</a:t>
            </a:r>
          </a:p>
          <a:p>
            <a:pPr>
              <a:buNone/>
            </a:pPr>
            <a:r>
              <a:rPr lang="en-IN" sz="1800" dirty="0">
                <a:latin typeface="+mj-lt"/>
              </a:rPr>
              <a:t>So (ΔR)</a:t>
            </a:r>
            <a:r>
              <a:rPr lang="en-IN" sz="1800" baseline="-25000" dirty="0">
                <a:latin typeface="+mj-lt"/>
              </a:rPr>
              <a:t>Max</a:t>
            </a:r>
            <a:r>
              <a:rPr lang="en-IN" sz="1800" dirty="0">
                <a:latin typeface="+mj-lt"/>
              </a:rPr>
              <a:t> = │(5y</a:t>
            </a:r>
            <a:r>
              <a:rPr lang="en-IN" sz="1800" baseline="30000" dirty="0">
                <a:latin typeface="+mj-lt"/>
              </a:rPr>
              <a:t>2</a:t>
            </a:r>
            <a:r>
              <a:rPr lang="en-IN" sz="1800" dirty="0">
                <a:latin typeface="+mj-lt"/>
              </a:rPr>
              <a:t> / z</a:t>
            </a:r>
            <a:r>
              <a:rPr lang="en-IN" sz="1800" baseline="30000" dirty="0">
                <a:latin typeface="+mj-lt"/>
              </a:rPr>
              <a:t>3</a:t>
            </a:r>
            <a:r>
              <a:rPr lang="en-IN" sz="1800" dirty="0">
                <a:latin typeface="+mj-lt"/>
              </a:rPr>
              <a:t>) </a:t>
            </a:r>
            <a:r>
              <a:rPr lang="en-IN" sz="1800" dirty="0" err="1">
                <a:latin typeface="+mj-lt"/>
              </a:rPr>
              <a:t>Δx</a:t>
            </a:r>
            <a:r>
              <a:rPr lang="en-IN" sz="1800" dirty="0">
                <a:latin typeface="+mj-lt"/>
              </a:rPr>
              <a:t>  + (10xy / z</a:t>
            </a:r>
            <a:r>
              <a:rPr lang="en-IN" sz="1800" baseline="30000" dirty="0">
                <a:latin typeface="+mj-lt"/>
              </a:rPr>
              <a:t>3</a:t>
            </a:r>
            <a:r>
              <a:rPr lang="en-IN" sz="1800" dirty="0">
                <a:latin typeface="+mj-lt"/>
              </a:rPr>
              <a:t>) </a:t>
            </a:r>
            <a:r>
              <a:rPr lang="en-IN" sz="1800" dirty="0" err="1">
                <a:latin typeface="+mj-lt"/>
              </a:rPr>
              <a:t>Δy</a:t>
            </a:r>
            <a:r>
              <a:rPr lang="en-IN" sz="1800" dirty="0">
                <a:latin typeface="+mj-lt"/>
              </a:rPr>
              <a:t> + (-15xy</a:t>
            </a:r>
            <a:r>
              <a:rPr lang="en-IN" sz="1800" baseline="30000" dirty="0">
                <a:latin typeface="+mj-lt"/>
              </a:rPr>
              <a:t>2</a:t>
            </a:r>
            <a:r>
              <a:rPr lang="en-IN" sz="1800" dirty="0">
                <a:latin typeface="+mj-lt"/>
              </a:rPr>
              <a:t>/ z</a:t>
            </a:r>
            <a:r>
              <a:rPr lang="en-IN" sz="1800" baseline="30000" dirty="0">
                <a:latin typeface="+mj-lt"/>
              </a:rPr>
              <a:t>4</a:t>
            </a:r>
            <a:r>
              <a:rPr lang="en-IN" sz="1800" dirty="0">
                <a:latin typeface="+mj-lt"/>
              </a:rPr>
              <a:t>) </a:t>
            </a:r>
            <a:r>
              <a:rPr lang="en-IN" sz="1800" dirty="0" err="1">
                <a:latin typeface="+mj-lt"/>
              </a:rPr>
              <a:t>Δz</a:t>
            </a:r>
            <a:r>
              <a:rPr lang="en-IN" sz="1800" dirty="0">
                <a:latin typeface="+mj-lt"/>
              </a:rPr>
              <a:t> │</a:t>
            </a:r>
          </a:p>
          <a:p>
            <a:pPr>
              <a:buNone/>
            </a:pPr>
            <a:r>
              <a:rPr lang="en-IN" sz="1800" dirty="0">
                <a:latin typeface="+mj-lt"/>
              </a:rPr>
              <a:t>                    = 5(0.001) + 10(0.001) + 15(0.001)          </a:t>
            </a:r>
          </a:p>
          <a:p>
            <a:pPr>
              <a:buNone/>
            </a:pPr>
            <a:r>
              <a:rPr lang="en-IN" sz="1800" dirty="0">
                <a:latin typeface="+mj-lt"/>
              </a:rPr>
              <a:t>                          = 0.03</a:t>
            </a:r>
          </a:p>
          <a:p>
            <a:pPr>
              <a:buNone/>
            </a:pPr>
            <a:r>
              <a:rPr lang="en-IN" sz="1800" dirty="0">
                <a:latin typeface="+mj-lt"/>
              </a:rPr>
              <a:t>Hence the maximum relative error at x=y=z=1 is  </a:t>
            </a:r>
          </a:p>
          <a:p>
            <a:pPr>
              <a:buNone/>
            </a:pPr>
            <a:r>
              <a:rPr lang="en-IN" sz="1800" dirty="0">
                <a:latin typeface="+mj-lt"/>
              </a:rPr>
              <a:t>                     (ΔR)</a:t>
            </a:r>
            <a:r>
              <a:rPr lang="en-IN" sz="1800" baseline="-25000" dirty="0">
                <a:latin typeface="+mj-lt"/>
              </a:rPr>
              <a:t>Max</a:t>
            </a:r>
            <a:r>
              <a:rPr lang="en-IN" sz="1800" dirty="0">
                <a:latin typeface="+mj-lt"/>
              </a:rPr>
              <a:t> / R = (0.03 / 5)= 0.006.</a:t>
            </a:r>
          </a:p>
          <a:p>
            <a:pPr>
              <a:buNone/>
            </a:pPr>
            <a:endParaRPr lang="en-IN" sz="1800" dirty="0">
              <a:latin typeface="+mj-lt"/>
            </a:endParaRPr>
          </a:p>
          <a:p>
            <a:pPr lvl="0">
              <a:buNone/>
            </a:pPr>
            <a:r>
              <a:rPr lang="en-IN" sz="1800" b="1" dirty="0">
                <a:latin typeface="+mj-lt"/>
              </a:rPr>
              <a:t>22.If U =             then find the maximum relative error in R given that </a:t>
            </a:r>
          </a:p>
          <a:p>
            <a:pPr lvl="0">
              <a:buNone/>
            </a:pPr>
            <a:endParaRPr lang="en-IN" sz="1800" b="1" dirty="0">
              <a:latin typeface="+mj-lt"/>
            </a:endParaRPr>
          </a:p>
          <a:p>
            <a:pPr lvl="0">
              <a:buNone/>
            </a:pPr>
            <a:r>
              <a:rPr lang="en-IN" sz="1800" b="1" dirty="0" err="1">
                <a:latin typeface="+mj-lt"/>
              </a:rPr>
              <a:t>Δx</a:t>
            </a:r>
            <a:r>
              <a:rPr lang="en-IN" sz="1800" b="1" dirty="0">
                <a:latin typeface="+mj-lt"/>
              </a:rPr>
              <a:t>=</a:t>
            </a:r>
            <a:r>
              <a:rPr lang="en-IN" sz="1800" b="1" dirty="0" err="1">
                <a:latin typeface="+mj-lt"/>
              </a:rPr>
              <a:t>Δy</a:t>
            </a:r>
            <a:r>
              <a:rPr lang="en-IN" sz="1800" b="1" dirty="0">
                <a:latin typeface="+mj-lt"/>
              </a:rPr>
              <a:t>=</a:t>
            </a:r>
            <a:r>
              <a:rPr lang="en-IN" sz="1800" b="1" dirty="0" err="1">
                <a:latin typeface="+mj-lt"/>
              </a:rPr>
              <a:t>Δz</a:t>
            </a:r>
            <a:r>
              <a:rPr lang="en-IN" sz="1800" b="1" dirty="0">
                <a:latin typeface="+mj-lt"/>
              </a:rPr>
              <a:t>=0.001 and  x=y=z=1 .</a:t>
            </a:r>
            <a:endParaRPr lang="en-IN" sz="1800" dirty="0">
              <a:latin typeface="+mj-lt"/>
            </a:endParaRPr>
          </a:p>
          <a:p>
            <a:endParaRPr lang="en-IN" sz="1800" dirty="0"/>
          </a:p>
        </p:txBody>
      </p:sp>
      <p:sp>
        <p:nvSpPr>
          <p:cNvPr id="38914"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38913"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1428728" y="5214950"/>
            <a:ext cx="485775" cy="523875"/>
          </a:xfrm>
          <a:prstGeom prst="rect">
            <a:avLst/>
          </a:prstGeom>
          <a:noFill/>
        </p:spPr>
      </p:pic>
    </p:spTree>
  </p:cSld>
  <p:clrMapOvr>
    <a:masterClrMapping/>
  </p:clrMapOvr>
  <p:transition>
    <p:wedg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724648"/>
          </a:xfrm>
        </p:spPr>
        <p:txBody>
          <a:bodyPr>
            <a:normAutofit/>
          </a:bodyPr>
          <a:lstStyle/>
          <a:p>
            <a:pPr lvl="0"/>
            <a:r>
              <a:rPr lang="en-IN" sz="1800" b="1" dirty="0">
                <a:solidFill>
                  <a:schemeClr val="tx1"/>
                </a:solidFill>
              </a:rPr>
              <a:t>23.If U= 3x</a:t>
            </a:r>
            <a:r>
              <a:rPr lang="en-IN" sz="1800" b="1" baseline="30000" dirty="0">
                <a:solidFill>
                  <a:schemeClr val="tx1"/>
                </a:solidFill>
              </a:rPr>
              <a:t>7</a:t>
            </a:r>
            <a:r>
              <a:rPr lang="en-IN" sz="1800" b="1" dirty="0">
                <a:solidFill>
                  <a:schemeClr val="tx1"/>
                </a:solidFill>
              </a:rPr>
              <a:t>-6x. Find the percentage error in U at x=1 if the error in x is 0.05.</a:t>
            </a:r>
            <a:br>
              <a:rPr lang="en-IN" sz="1800" dirty="0">
                <a:solidFill>
                  <a:schemeClr val="tx1"/>
                </a:solidFill>
              </a:rPr>
            </a:br>
            <a:endParaRPr lang="en-IN" sz="1800" dirty="0">
              <a:solidFill>
                <a:schemeClr val="tx1"/>
              </a:solidFill>
            </a:endParaRPr>
          </a:p>
        </p:txBody>
      </p:sp>
      <p:sp>
        <p:nvSpPr>
          <p:cNvPr id="3" name="Content Placeholder 2"/>
          <p:cNvSpPr>
            <a:spLocks noGrp="1"/>
          </p:cNvSpPr>
          <p:nvPr>
            <p:ph idx="1"/>
          </p:nvPr>
        </p:nvSpPr>
        <p:spPr>
          <a:xfrm>
            <a:off x="457200" y="1214422"/>
            <a:ext cx="8229600" cy="5110178"/>
          </a:xfrm>
        </p:spPr>
        <p:txBody>
          <a:bodyPr>
            <a:normAutofit lnSpcReduction="10000"/>
          </a:bodyPr>
          <a:lstStyle/>
          <a:p>
            <a:pPr>
              <a:buNone/>
            </a:pPr>
            <a:r>
              <a:rPr lang="en-IN" sz="1800" b="1" dirty="0">
                <a:latin typeface="+mj-lt"/>
              </a:rPr>
              <a:t>Sol:</a:t>
            </a:r>
            <a:endParaRPr lang="en-IN" sz="1800" dirty="0">
              <a:latin typeface="+mj-lt"/>
            </a:endParaRPr>
          </a:p>
          <a:p>
            <a:pPr>
              <a:buNone/>
            </a:pPr>
            <a:r>
              <a:rPr lang="en-IN" sz="1800" dirty="0">
                <a:latin typeface="+mj-lt"/>
              </a:rPr>
              <a:t>Given </a:t>
            </a:r>
            <a:r>
              <a:rPr lang="en-IN" sz="1800" b="1" dirty="0">
                <a:latin typeface="+mj-lt"/>
              </a:rPr>
              <a:t>U= 3x</a:t>
            </a:r>
            <a:r>
              <a:rPr lang="en-IN" sz="1800" b="1" baseline="30000" dirty="0">
                <a:latin typeface="+mj-lt"/>
              </a:rPr>
              <a:t>7</a:t>
            </a:r>
            <a:r>
              <a:rPr lang="en-IN" sz="1800" b="1" dirty="0">
                <a:latin typeface="+mj-lt"/>
              </a:rPr>
              <a:t>-6x </a:t>
            </a:r>
            <a:r>
              <a:rPr lang="en-IN" sz="1800" dirty="0">
                <a:latin typeface="+mj-lt"/>
              </a:rPr>
              <a:t>and </a:t>
            </a:r>
            <a:r>
              <a:rPr lang="en-IN" sz="1800" dirty="0" err="1">
                <a:latin typeface="+mj-lt"/>
              </a:rPr>
              <a:t>δx</a:t>
            </a:r>
            <a:r>
              <a:rPr lang="en-IN" sz="1800" dirty="0">
                <a:latin typeface="+mj-lt"/>
              </a:rPr>
              <a:t> = 0.05</a:t>
            </a:r>
          </a:p>
          <a:p>
            <a:pPr>
              <a:buNone/>
            </a:pPr>
            <a:endParaRPr lang="en-IN" sz="1800" dirty="0">
              <a:latin typeface="+mj-lt"/>
            </a:endParaRPr>
          </a:p>
          <a:p>
            <a:pPr>
              <a:buNone/>
            </a:pPr>
            <a:r>
              <a:rPr lang="en-IN" sz="1800" dirty="0">
                <a:latin typeface="+mj-lt"/>
              </a:rPr>
              <a:t>Now         = 21x</a:t>
            </a:r>
            <a:r>
              <a:rPr lang="en-IN" sz="1800" baseline="30000" dirty="0">
                <a:latin typeface="+mj-lt"/>
              </a:rPr>
              <a:t>6</a:t>
            </a:r>
            <a:r>
              <a:rPr lang="en-IN" sz="1800" dirty="0">
                <a:latin typeface="+mj-lt"/>
              </a:rPr>
              <a:t>- 6.</a:t>
            </a:r>
          </a:p>
          <a:p>
            <a:pPr>
              <a:buNone/>
            </a:pPr>
            <a:endParaRPr lang="en-IN" sz="1800" dirty="0">
              <a:latin typeface="+mj-lt"/>
            </a:endParaRPr>
          </a:p>
          <a:p>
            <a:pPr>
              <a:buNone/>
            </a:pPr>
            <a:r>
              <a:rPr lang="en-IN" sz="1800" dirty="0">
                <a:latin typeface="+mj-lt"/>
              </a:rPr>
              <a:t>So </a:t>
            </a:r>
            <a:r>
              <a:rPr lang="en-IN" sz="1800" dirty="0" err="1">
                <a:latin typeface="+mj-lt"/>
              </a:rPr>
              <a:t>δu</a:t>
            </a:r>
            <a:r>
              <a:rPr lang="en-IN" sz="1800" dirty="0">
                <a:latin typeface="+mj-lt"/>
              </a:rPr>
              <a:t> = </a:t>
            </a:r>
            <a:r>
              <a:rPr lang="en-IN" sz="1800" dirty="0" err="1">
                <a:latin typeface="+mj-lt"/>
              </a:rPr>
              <a:t>δx</a:t>
            </a:r>
            <a:r>
              <a:rPr lang="en-IN" sz="1800" dirty="0">
                <a:latin typeface="+mj-lt"/>
              </a:rPr>
              <a:t> .        = 0.005(21x</a:t>
            </a:r>
            <a:r>
              <a:rPr lang="en-IN" sz="1800" baseline="30000" dirty="0">
                <a:latin typeface="+mj-lt"/>
              </a:rPr>
              <a:t>6</a:t>
            </a:r>
            <a:r>
              <a:rPr lang="en-IN" sz="1800" dirty="0">
                <a:latin typeface="+mj-lt"/>
              </a:rPr>
              <a:t>-6)</a:t>
            </a:r>
          </a:p>
          <a:p>
            <a:pPr>
              <a:buNone/>
            </a:pPr>
            <a:endParaRPr lang="en-IN" sz="1800" dirty="0">
              <a:latin typeface="+mj-lt"/>
            </a:endParaRPr>
          </a:p>
          <a:p>
            <a:pPr>
              <a:buNone/>
            </a:pPr>
            <a:r>
              <a:rPr lang="en-IN" sz="1800" dirty="0">
                <a:latin typeface="+mj-lt"/>
              </a:rPr>
              <a:t>At x=1 , </a:t>
            </a:r>
            <a:r>
              <a:rPr lang="en-IN" sz="1800" dirty="0" err="1">
                <a:latin typeface="+mj-lt"/>
              </a:rPr>
              <a:t>δU</a:t>
            </a:r>
            <a:r>
              <a:rPr lang="en-IN" sz="1800" dirty="0">
                <a:latin typeface="+mj-lt"/>
              </a:rPr>
              <a:t>= 0.05(21-6) = 0.75</a:t>
            </a:r>
          </a:p>
          <a:p>
            <a:pPr>
              <a:buNone/>
            </a:pPr>
            <a:r>
              <a:rPr lang="en-IN" sz="1800" dirty="0">
                <a:latin typeface="+mj-lt"/>
              </a:rPr>
              <a:t>At x=1 , U= 3-6 = -3</a:t>
            </a:r>
          </a:p>
          <a:p>
            <a:pPr>
              <a:buNone/>
            </a:pPr>
            <a:r>
              <a:rPr lang="en-IN" sz="1800" dirty="0">
                <a:latin typeface="+mj-lt"/>
              </a:rPr>
              <a:t>At x=1 , Percentage error in U = │        x 100 │</a:t>
            </a:r>
          </a:p>
          <a:p>
            <a:pPr>
              <a:buNone/>
            </a:pPr>
            <a:endParaRPr lang="en-IN" sz="1800" dirty="0">
              <a:latin typeface="+mj-lt"/>
            </a:endParaRPr>
          </a:p>
          <a:p>
            <a:pPr>
              <a:buNone/>
            </a:pPr>
            <a:r>
              <a:rPr lang="en-IN" sz="1800" dirty="0">
                <a:latin typeface="+mj-lt"/>
              </a:rPr>
              <a:t>                                                      = │       │x 100 </a:t>
            </a:r>
          </a:p>
          <a:p>
            <a:pPr>
              <a:buNone/>
            </a:pPr>
            <a:endParaRPr lang="en-IN" sz="1800" dirty="0">
              <a:latin typeface="+mj-lt"/>
            </a:endParaRPr>
          </a:p>
          <a:p>
            <a:pPr>
              <a:buNone/>
            </a:pPr>
            <a:r>
              <a:rPr lang="en-IN" sz="1800" dirty="0">
                <a:latin typeface="+mj-lt"/>
              </a:rPr>
              <a:t>                                                      = 0.25 x 100</a:t>
            </a:r>
          </a:p>
          <a:p>
            <a:pPr>
              <a:buNone/>
            </a:pPr>
            <a:endParaRPr lang="en-IN" sz="1800" dirty="0">
              <a:latin typeface="+mj-lt"/>
            </a:endParaRPr>
          </a:p>
          <a:p>
            <a:pPr>
              <a:buNone/>
            </a:pPr>
            <a:r>
              <a:rPr lang="en-IN" sz="1800" dirty="0">
                <a:latin typeface="+mj-lt"/>
              </a:rPr>
              <a:t>                                                      = 25</a:t>
            </a:r>
          </a:p>
          <a:p>
            <a:endParaRPr lang="en-IN" sz="1800" dirty="0">
              <a:latin typeface="+mj-lt"/>
            </a:endParaRPr>
          </a:p>
        </p:txBody>
      </p:sp>
      <p:sp>
        <p:nvSpPr>
          <p:cNvPr id="39938"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39937"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1643042" y="2643182"/>
            <a:ext cx="304800" cy="495300"/>
          </a:xfrm>
          <a:prstGeom prst="rect">
            <a:avLst/>
          </a:prstGeom>
          <a:noFill/>
        </p:spPr>
      </p:pic>
      <p:sp>
        <p:nvSpPr>
          <p:cNvPr id="39940"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39939" name="Picture 3"/>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3643306" y="3786190"/>
            <a:ext cx="295275" cy="495300"/>
          </a:xfrm>
          <a:prstGeom prst="rect">
            <a:avLst/>
          </a:prstGeom>
          <a:noFill/>
        </p:spPr>
      </p:pic>
      <p:sp>
        <p:nvSpPr>
          <p:cNvPr id="39942"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39941" name="Picture 5"/>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3643306" y="4429132"/>
            <a:ext cx="381000" cy="495300"/>
          </a:xfrm>
          <a:prstGeom prst="rect">
            <a:avLst/>
          </a:prstGeom>
          <a:noFill/>
        </p:spPr>
      </p:pic>
      <p:sp>
        <p:nvSpPr>
          <p:cNvPr id="39944"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39943" name="Picture 7"/>
          <p:cNvPicPr>
            <a:picLocks noChangeAspect="1" noChangeArrowheads="1"/>
          </p:cNvPicPr>
          <p:nvPr/>
        </p:nvPicPr>
        <p:blipFill>
          <a:blip r:embed="rId5">
            <a:clrChange>
              <a:clrFrom>
                <a:srgbClr val="FFFFFF"/>
              </a:clrFrom>
              <a:clrTo>
                <a:srgbClr val="FFFFFF">
                  <a:alpha val="0"/>
                </a:srgbClr>
              </a:clrTo>
            </a:clrChange>
          </a:blip>
          <a:srcRect/>
          <a:stretch>
            <a:fillRect/>
          </a:stretch>
        </p:blipFill>
        <p:spPr bwMode="auto">
          <a:xfrm>
            <a:off x="1142976" y="2000240"/>
            <a:ext cx="257175" cy="495300"/>
          </a:xfrm>
          <a:prstGeom prst="rect">
            <a:avLst/>
          </a:prstGeom>
          <a:noFill/>
        </p:spPr>
      </p:pic>
    </p:spTree>
  </p:cSld>
  <p:clrMapOvr>
    <a:masterClrMapping/>
  </p:clrMapOvr>
  <p:transition>
    <p:wedg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510334"/>
          </a:xfrm>
        </p:spPr>
        <p:txBody>
          <a:bodyPr>
            <a:normAutofit/>
          </a:bodyPr>
          <a:lstStyle/>
          <a:p>
            <a:r>
              <a:rPr lang="en-IN" sz="1800" b="1" dirty="0">
                <a:solidFill>
                  <a:schemeClr val="tx1"/>
                </a:solidFill>
              </a:rPr>
              <a:t>24. If U= 4x</a:t>
            </a:r>
            <a:r>
              <a:rPr lang="en-IN" sz="1800" b="1" baseline="30000" dirty="0">
                <a:solidFill>
                  <a:schemeClr val="tx1"/>
                </a:solidFill>
              </a:rPr>
              <a:t>6</a:t>
            </a:r>
            <a:r>
              <a:rPr lang="en-IN" sz="1800" b="1" dirty="0">
                <a:solidFill>
                  <a:schemeClr val="tx1"/>
                </a:solidFill>
              </a:rPr>
              <a:t>-5x. Find the percentage error in U at x=1 if the error in x is 0.04.</a:t>
            </a:r>
            <a:endParaRPr lang="en-IN" sz="1800" dirty="0">
              <a:solidFill>
                <a:schemeClr val="tx1"/>
              </a:solidFill>
            </a:endParaRPr>
          </a:p>
        </p:txBody>
      </p:sp>
      <p:sp>
        <p:nvSpPr>
          <p:cNvPr id="3" name="Content Placeholder 2"/>
          <p:cNvSpPr>
            <a:spLocks noGrp="1"/>
          </p:cNvSpPr>
          <p:nvPr>
            <p:ph idx="1"/>
          </p:nvPr>
        </p:nvSpPr>
        <p:spPr>
          <a:xfrm>
            <a:off x="457200" y="1357298"/>
            <a:ext cx="8229600" cy="4967302"/>
          </a:xfrm>
        </p:spPr>
        <p:txBody>
          <a:bodyPr>
            <a:normAutofit fontScale="92500" lnSpcReduction="20000"/>
          </a:bodyPr>
          <a:lstStyle/>
          <a:p>
            <a:pPr>
              <a:buNone/>
            </a:pPr>
            <a:r>
              <a:rPr lang="en-IN" sz="1800" b="1" dirty="0">
                <a:latin typeface="+mj-lt"/>
              </a:rPr>
              <a:t>Sol:</a:t>
            </a:r>
            <a:endParaRPr lang="en-IN" sz="1800" dirty="0">
              <a:latin typeface="+mj-lt"/>
            </a:endParaRPr>
          </a:p>
          <a:p>
            <a:pPr>
              <a:buNone/>
            </a:pPr>
            <a:r>
              <a:rPr lang="en-IN" sz="1800" dirty="0">
                <a:latin typeface="+mj-lt"/>
              </a:rPr>
              <a:t>Given </a:t>
            </a:r>
            <a:r>
              <a:rPr lang="en-IN" sz="1800" b="1" dirty="0">
                <a:latin typeface="+mj-lt"/>
              </a:rPr>
              <a:t>U= 4x</a:t>
            </a:r>
            <a:r>
              <a:rPr lang="en-IN" sz="1800" b="1" baseline="30000" dirty="0">
                <a:latin typeface="+mj-lt"/>
              </a:rPr>
              <a:t>6</a:t>
            </a:r>
            <a:r>
              <a:rPr lang="en-IN" sz="1800" b="1" dirty="0">
                <a:latin typeface="+mj-lt"/>
              </a:rPr>
              <a:t>-5x </a:t>
            </a:r>
            <a:r>
              <a:rPr lang="en-IN" sz="1800" dirty="0">
                <a:latin typeface="+mj-lt"/>
              </a:rPr>
              <a:t>and </a:t>
            </a:r>
            <a:r>
              <a:rPr lang="en-IN" sz="1800" dirty="0" err="1">
                <a:latin typeface="+mj-lt"/>
              </a:rPr>
              <a:t>δx</a:t>
            </a:r>
            <a:r>
              <a:rPr lang="en-IN" sz="1800" dirty="0">
                <a:latin typeface="+mj-lt"/>
              </a:rPr>
              <a:t> = 0.04</a:t>
            </a:r>
          </a:p>
          <a:p>
            <a:pPr>
              <a:buNone/>
            </a:pPr>
            <a:endParaRPr lang="en-IN" sz="1800" dirty="0">
              <a:latin typeface="+mj-lt"/>
            </a:endParaRPr>
          </a:p>
          <a:p>
            <a:pPr>
              <a:buNone/>
            </a:pPr>
            <a:r>
              <a:rPr lang="en-IN" sz="1800" dirty="0">
                <a:latin typeface="+mj-lt"/>
              </a:rPr>
              <a:t>Now          = 24x</a:t>
            </a:r>
            <a:r>
              <a:rPr lang="en-IN" sz="1800" baseline="30000" dirty="0">
                <a:latin typeface="+mj-lt"/>
              </a:rPr>
              <a:t>5 </a:t>
            </a:r>
            <a:r>
              <a:rPr lang="en-IN" sz="1800" dirty="0">
                <a:latin typeface="+mj-lt"/>
              </a:rPr>
              <a:t>- 5.</a:t>
            </a:r>
          </a:p>
          <a:p>
            <a:pPr>
              <a:buNone/>
            </a:pPr>
            <a:endParaRPr lang="en-IN" sz="1800" dirty="0">
              <a:latin typeface="+mj-lt"/>
            </a:endParaRPr>
          </a:p>
          <a:p>
            <a:pPr>
              <a:buNone/>
            </a:pPr>
            <a:r>
              <a:rPr lang="en-IN" sz="1800" dirty="0">
                <a:latin typeface="+mj-lt"/>
              </a:rPr>
              <a:t>So </a:t>
            </a:r>
            <a:r>
              <a:rPr lang="en-IN" sz="1800" dirty="0" err="1">
                <a:latin typeface="+mj-lt"/>
              </a:rPr>
              <a:t>δu</a:t>
            </a:r>
            <a:r>
              <a:rPr lang="en-IN" sz="1800" dirty="0">
                <a:latin typeface="+mj-lt"/>
              </a:rPr>
              <a:t> = </a:t>
            </a:r>
            <a:r>
              <a:rPr lang="en-IN" sz="1800" dirty="0" err="1">
                <a:latin typeface="+mj-lt"/>
              </a:rPr>
              <a:t>δx</a:t>
            </a:r>
            <a:r>
              <a:rPr lang="en-IN" sz="1800" dirty="0">
                <a:latin typeface="+mj-lt"/>
              </a:rPr>
              <a:t> .         = 0.004(24x</a:t>
            </a:r>
            <a:r>
              <a:rPr lang="en-IN" sz="1800" baseline="30000" dirty="0">
                <a:latin typeface="+mj-lt"/>
              </a:rPr>
              <a:t>5</a:t>
            </a:r>
            <a:r>
              <a:rPr lang="en-IN" sz="1800" dirty="0">
                <a:latin typeface="+mj-lt"/>
              </a:rPr>
              <a:t>-5)</a:t>
            </a:r>
          </a:p>
          <a:p>
            <a:pPr>
              <a:buNone/>
            </a:pPr>
            <a:endParaRPr lang="en-IN" sz="1800" dirty="0">
              <a:latin typeface="+mj-lt"/>
            </a:endParaRPr>
          </a:p>
          <a:p>
            <a:pPr>
              <a:buNone/>
            </a:pPr>
            <a:r>
              <a:rPr lang="en-IN" sz="1800" dirty="0">
                <a:latin typeface="+mj-lt"/>
              </a:rPr>
              <a:t>At x=1 , </a:t>
            </a:r>
            <a:r>
              <a:rPr lang="en-IN" sz="1800" dirty="0" err="1">
                <a:latin typeface="+mj-lt"/>
              </a:rPr>
              <a:t>δU</a:t>
            </a:r>
            <a:r>
              <a:rPr lang="en-IN" sz="1800" dirty="0">
                <a:latin typeface="+mj-lt"/>
              </a:rPr>
              <a:t>= 0.04(24-5) = 0.76</a:t>
            </a:r>
          </a:p>
          <a:p>
            <a:pPr>
              <a:buNone/>
            </a:pPr>
            <a:endParaRPr lang="en-IN" sz="1800" dirty="0">
              <a:latin typeface="+mj-lt"/>
            </a:endParaRPr>
          </a:p>
          <a:p>
            <a:pPr>
              <a:buNone/>
            </a:pPr>
            <a:r>
              <a:rPr lang="en-IN" sz="1800" dirty="0">
                <a:latin typeface="+mj-lt"/>
              </a:rPr>
              <a:t>At x=1 , U= 4 - 5 = -1</a:t>
            </a:r>
          </a:p>
          <a:p>
            <a:pPr>
              <a:buNone/>
            </a:pPr>
            <a:endParaRPr lang="en-IN" sz="1800" dirty="0">
              <a:latin typeface="+mj-lt"/>
            </a:endParaRPr>
          </a:p>
          <a:p>
            <a:pPr>
              <a:buNone/>
            </a:pPr>
            <a:r>
              <a:rPr lang="en-IN" sz="1800" dirty="0">
                <a:latin typeface="+mj-lt"/>
              </a:rPr>
              <a:t>At x=1 , Percentage error in U = │        x 100 │</a:t>
            </a:r>
          </a:p>
          <a:p>
            <a:pPr>
              <a:buNone/>
            </a:pPr>
            <a:endParaRPr lang="en-IN" sz="1800" dirty="0">
              <a:latin typeface="+mj-lt"/>
            </a:endParaRPr>
          </a:p>
          <a:p>
            <a:pPr>
              <a:buNone/>
            </a:pPr>
            <a:r>
              <a:rPr lang="en-IN" sz="1800" dirty="0">
                <a:latin typeface="+mj-lt"/>
              </a:rPr>
              <a:t>                                                      = │(          )│x 100 </a:t>
            </a:r>
          </a:p>
          <a:p>
            <a:pPr>
              <a:buNone/>
            </a:pPr>
            <a:endParaRPr lang="en-IN" sz="1800" dirty="0">
              <a:latin typeface="+mj-lt"/>
            </a:endParaRPr>
          </a:p>
          <a:p>
            <a:pPr>
              <a:buNone/>
            </a:pPr>
            <a:r>
              <a:rPr lang="en-IN" sz="1800" dirty="0">
                <a:latin typeface="+mj-lt"/>
              </a:rPr>
              <a:t>                                                     = 0.76 x 100</a:t>
            </a:r>
          </a:p>
          <a:p>
            <a:pPr>
              <a:buNone/>
            </a:pPr>
            <a:endParaRPr lang="en-IN" sz="1800" dirty="0">
              <a:latin typeface="+mj-lt"/>
            </a:endParaRPr>
          </a:p>
          <a:p>
            <a:pPr>
              <a:buNone/>
            </a:pPr>
            <a:r>
              <a:rPr lang="en-IN" sz="1800" dirty="0">
                <a:latin typeface="+mj-lt"/>
              </a:rPr>
              <a:t>                                                     = 76.</a:t>
            </a:r>
          </a:p>
          <a:p>
            <a:endParaRPr lang="en-IN" sz="1800" dirty="0">
              <a:latin typeface="+mj-lt"/>
            </a:endParaRPr>
          </a:p>
        </p:txBody>
      </p:sp>
      <p:sp>
        <p:nvSpPr>
          <p:cNvPr id="40962"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40961"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1643042" y="2571744"/>
            <a:ext cx="257175" cy="495300"/>
          </a:xfrm>
          <a:prstGeom prst="rect">
            <a:avLst/>
          </a:prstGeom>
          <a:noFill/>
        </p:spPr>
      </p:pic>
      <p:sp>
        <p:nvSpPr>
          <p:cNvPr id="40964"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40963" name="Picture 3"/>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3500430" y="4071942"/>
            <a:ext cx="257175" cy="495300"/>
          </a:xfrm>
          <a:prstGeom prst="rect">
            <a:avLst/>
          </a:prstGeom>
          <a:noFill/>
        </p:spPr>
      </p:pic>
      <p:sp>
        <p:nvSpPr>
          <p:cNvPr id="40966"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40965" name="Picture 5"/>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3571868" y="4643446"/>
            <a:ext cx="381000" cy="495300"/>
          </a:xfrm>
          <a:prstGeom prst="rect">
            <a:avLst/>
          </a:prstGeom>
          <a:noFill/>
        </p:spPr>
      </p:pic>
      <p:sp>
        <p:nvSpPr>
          <p:cNvPr id="40968"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40967" name="Picture 7"/>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1071538" y="2000240"/>
            <a:ext cx="257175" cy="495300"/>
          </a:xfrm>
          <a:prstGeom prst="rect">
            <a:avLst/>
          </a:prstGeom>
          <a:noFill/>
        </p:spPr>
      </p:pic>
    </p:spTree>
  </p:cSld>
  <p:clrMapOvr>
    <a:masterClrMapping/>
  </p:clrMapOvr>
  <p:transition>
    <p:wedg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724648"/>
          </a:xfrm>
        </p:spPr>
        <p:txBody>
          <a:bodyPr>
            <a:normAutofit/>
          </a:bodyPr>
          <a:lstStyle/>
          <a:p>
            <a:pPr lvl="0"/>
            <a:r>
              <a:rPr lang="en-IN" sz="1800" b="1" dirty="0">
                <a:solidFill>
                  <a:schemeClr val="tx1"/>
                </a:solidFill>
              </a:rPr>
              <a:t>25.Find the relative and percentage error in u = 6v</a:t>
            </a:r>
            <a:r>
              <a:rPr lang="en-IN" sz="1800" b="1" baseline="30000" dirty="0">
                <a:solidFill>
                  <a:schemeClr val="tx1"/>
                </a:solidFill>
              </a:rPr>
              <a:t>5</a:t>
            </a:r>
            <a:r>
              <a:rPr lang="en-IN" sz="1800" b="1" dirty="0">
                <a:solidFill>
                  <a:schemeClr val="tx1"/>
                </a:solidFill>
              </a:rPr>
              <a:t> -3v</a:t>
            </a:r>
            <a:r>
              <a:rPr lang="en-IN" sz="1800" b="1" baseline="30000" dirty="0">
                <a:solidFill>
                  <a:schemeClr val="tx1"/>
                </a:solidFill>
              </a:rPr>
              <a:t>4</a:t>
            </a:r>
            <a:r>
              <a:rPr lang="en-IN" sz="1800" b="1" dirty="0">
                <a:solidFill>
                  <a:schemeClr val="tx1"/>
                </a:solidFill>
              </a:rPr>
              <a:t> at v= 1.5±0.0025.</a:t>
            </a:r>
            <a:br>
              <a:rPr lang="en-IN" sz="1800" dirty="0"/>
            </a:br>
            <a:endParaRPr lang="en-IN" sz="1800" dirty="0"/>
          </a:p>
        </p:txBody>
      </p:sp>
      <p:sp>
        <p:nvSpPr>
          <p:cNvPr id="3" name="Content Placeholder 2"/>
          <p:cNvSpPr>
            <a:spLocks noGrp="1"/>
          </p:cNvSpPr>
          <p:nvPr>
            <p:ph idx="1"/>
          </p:nvPr>
        </p:nvSpPr>
        <p:spPr>
          <a:xfrm>
            <a:off x="457200" y="1214422"/>
            <a:ext cx="8229600" cy="5110178"/>
          </a:xfrm>
        </p:spPr>
        <p:txBody>
          <a:bodyPr>
            <a:normAutofit fontScale="92500" lnSpcReduction="10000"/>
          </a:bodyPr>
          <a:lstStyle/>
          <a:p>
            <a:pPr>
              <a:buNone/>
            </a:pPr>
            <a:r>
              <a:rPr lang="en-IN" sz="1800" dirty="0">
                <a:latin typeface="+mj-lt"/>
              </a:rPr>
              <a:t>Sol: Given </a:t>
            </a:r>
            <a:r>
              <a:rPr lang="en-IN" sz="1800" b="1" dirty="0">
                <a:latin typeface="+mj-lt"/>
              </a:rPr>
              <a:t>u = 6v</a:t>
            </a:r>
            <a:r>
              <a:rPr lang="en-IN" sz="1800" b="1" baseline="30000" dirty="0">
                <a:latin typeface="+mj-lt"/>
              </a:rPr>
              <a:t>5</a:t>
            </a:r>
            <a:r>
              <a:rPr lang="en-IN" sz="1800" b="1" dirty="0">
                <a:latin typeface="+mj-lt"/>
              </a:rPr>
              <a:t> -3v</a:t>
            </a:r>
            <a:r>
              <a:rPr lang="en-IN" sz="1800" b="1" baseline="30000" dirty="0">
                <a:latin typeface="+mj-lt"/>
              </a:rPr>
              <a:t>4</a:t>
            </a:r>
            <a:r>
              <a:rPr lang="en-IN" sz="1800" dirty="0">
                <a:latin typeface="+mj-lt"/>
              </a:rPr>
              <a:t> . Error in v is </a:t>
            </a:r>
            <a:r>
              <a:rPr lang="en-IN" sz="1800" dirty="0" err="1">
                <a:latin typeface="+mj-lt"/>
              </a:rPr>
              <a:t>δv</a:t>
            </a:r>
            <a:r>
              <a:rPr lang="en-IN" sz="1800" dirty="0">
                <a:latin typeface="+mj-lt"/>
              </a:rPr>
              <a:t> = 0.0025</a:t>
            </a:r>
          </a:p>
          <a:p>
            <a:pPr>
              <a:buNone/>
            </a:pPr>
            <a:endParaRPr lang="en-IN" sz="1800" dirty="0">
              <a:latin typeface="+mj-lt"/>
            </a:endParaRPr>
          </a:p>
          <a:p>
            <a:pPr>
              <a:buNone/>
            </a:pPr>
            <a:r>
              <a:rPr lang="en-IN" sz="1800" dirty="0">
                <a:latin typeface="+mj-lt"/>
              </a:rPr>
              <a:t>Therefore            = 30v</a:t>
            </a:r>
            <a:r>
              <a:rPr lang="en-IN" sz="1800" baseline="30000" dirty="0">
                <a:latin typeface="+mj-lt"/>
              </a:rPr>
              <a:t>4</a:t>
            </a:r>
            <a:r>
              <a:rPr lang="en-IN" sz="1800" dirty="0">
                <a:latin typeface="+mj-lt"/>
              </a:rPr>
              <a:t> – 12 v</a:t>
            </a:r>
            <a:r>
              <a:rPr lang="en-IN" sz="1800" baseline="30000" dirty="0">
                <a:latin typeface="+mj-lt"/>
              </a:rPr>
              <a:t>3</a:t>
            </a:r>
            <a:r>
              <a:rPr lang="en-IN" sz="1800" dirty="0">
                <a:latin typeface="+mj-lt"/>
              </a:rPr>
              <a:t> =&gt;            (30v</a:t>
            </a:r>
            <a:r>
              <a:rPr lang="en-IN" sz="1800" baseline="30000" dirty="0">
                <a:latin typeface="+mj-lt"/>
              </a:rPr>
              <a:t>4</a:t>
            </a:r>
            <a:r>
              <a:rPr lang="en-IN" sz="1800" dirty="0">
                <a:latin typeface="+mj-lt"/>
              </a:rPr>
              <a:t> – 12 v</a:t>
            </a:r>
            <a:r>
              <a:rPr lang="en-IN" sz="1800" baseline="30000" dirty="0">
                <a:latin typeface="+mj-lt"/>
              </a:rPr>
              <a:t>3</a:t>
            </a:r>
            <a:r>
              <a:rPr lang="en-IN" sz="1800" dirty="0">
                <a:latin typeface="+mj-lt"/>
              </a:rPr>
              <a:t>)      ............(1)</a:t>
            </a:r>
          </a:p>
          <a:p>
            <a:pPr>
              <a:buNone/>
            </a:pPr>
            <a:endParaRPr lang="en-IN" sz="1800" dirty="0">
              <a:latin typeface="+mj-lt"/>
            </a:endParaRPr>
          </a:p>
          <a:p>
            <a:pPr>
              <a:buNone/>
            </a:pPr>
            <a:r>
              <a:rPr lang="en-IN" sz="1800" dirty="0">
                <a:latin typeface="+mj-lt"/>
              </a:rPr>
              <a:t>Given v = 1.5±0.0025 =&gt; v = 1.5025 , 1.4975</a:t>
            </a:r>
          </a:p>
          <a:p>
            <a:pPr>
              <a:buNone/>
            </a:pPr>
            <a:endParaRPr lang="en-IN" sz="1800" dirty="0">
              <a:latin typeface="+mj-lt"/>
            </a:endParaRPr>
          </a:p>
          <a:p>
            <a:pPr lvl="0">
              <a:buNone/>
            </a:pPr>
            <a:r>
              <a:rPr lang="en-IN" sz="1800" dirty="0" err="1">
                <a:latin typeface="+mj-lt"/>
              </a:rPr>
              <a:t>i</a:t>
            </a:r>
            <a:r>
              <a:rPr lang="en-IN" sz="1800" dirty="0">
                <a:latin typeface="+mj-lt"/>
              </a:rPr>
              <a:t>) At v = 1.5025</a:t>
            </a:r>
          </a:p>
          <a:p>
            <a:pPr lvl="0">
              <a:buNone/>
            </a:pPr>
            <a:endParaRPr lang="en-IN" sz="1800" dirty="0">
              <a:latin typeface="+mj-lt"/>
            </a:endParaRPr>
          </a:p>
          <a:p>
            <a:pPr>
              <a:buNone/>
            </a:pPr>
            <a:r>
              <a:rPr lang="en-IN" sz="1800" dirty="0">
                <a:latin typeface="+mj-lt"/>
              </a:rPr>
              <a:t>Now u= 6v</a:t>
            </a:r>
            <a:r>
              <a:rPr lang="en-IN" sz="1800" baseline="30000" dirty="0">
                <a:latin typeface="+mj-lt"/>
              </a:rPr>
              <a:t>5</a:t>
            </a:r>
            <a:r>
              <a:rPr lang="en-IN" sz="1800" dirty="0">
                <a:latin typeface="+mj-lt"/>
              </a:rPr>
              <a:t> -3v</a:t>
            </a:r>
            <a:r>
              <a:rPr lang="en-IN" sz="1800" baseline="30000" dirty="0">
                <a:latin typeface="+mj-lt"/>
              </a:rPr>
              <a:t>4</a:t>
            </a:r>
            <a:r>
              <a:rPr lang="en-IN" sz="1800" dirty="0">
                <a:latin typeface="+mj-lt"/>
              </a:rPr>
              <a:t> = 6(1.5025)</a:t>
            </a:r>
            <a:r>
              <a:rPr lang="en-IN" sz="1800" baseline="30000" dirty="0">
                <a:latin typeface="+mj-lt"/>
              </a:rPr>
              <a:t>5</a:t>
            </a:r>
            <a:r>
              <a:rPr lang="en-IN" sz="1800" dirty="0">
                <a:latin typeface="+mj-lt"/>
              </a:rPr>
              <a:t> – 3(1.5025)</a:t>
            </a:r>
            <a:r>
              <a:rPr lang="en-IN" sz="1800" baseline="30000" dirty="0">
                <a:latin typeface="+mj-lt"/>
              </a:rPr>
              <a:t>4</a:t>
            </a:r>
            <a:r>
              <a:rPr lang="en-IN" sz="1800" dirty="0">
                <a:latin typeface="+mj-lt"/>
              </a:rPr>
              <a:t> = 30.6545</a:t>
            </a:r>
          </a:p>
          <a:p>
            <a:pPr>
              <a:buNone/>
            </a:pPr>
            <a:endParaRPr lang="en-IN" sz="1800" dirty="0">
              <a:latin typeface="+mj-lt"/>
            </a:endParaRPr>
          </a:p>
          <a:p>
            <a:pPr>
              <a:buNone/>
            </a:pPr>
            <a:r>
              <a:rPr lang="en-IN" sz="1800" dirty="0">
                <a:latin typeface="+mj-lt"/>
              </a:rPr>
              <a:t>And         = { 30(1.5025)</a:t>
            </a:r>
            <a:r>
              <a:rPr lang="en-IN" sz="1800" baseline="30000" dirty="0">
                <a:latin typeface="+mj-lt"/>
              </a:rPr>
              <a:t>4</a:t>
            </a:r>
            <a:r>
              <a:rPr lang="en-IN" sz="1800" dirty="0">
                <a:latin typeface="+mj-lt"/>
              </a:rPr>
              <a:t> -12(1.5025)</a:t>
            </a:r>
            <a:r>
              <a:rPr lang="en-IN" sz="1800" baseline="30000" dirty="0">
                <a:latin typeface="+mj-lt"/>
              </a:rPr>
              <a:t>3</a:t>
            </a:r>
            <a:r>
              <a:rPr lang="en-IN" sz="1800" dirty="0">
                <a:latin typeface="+mj-lt"/>
              </a:rPr>
              <a:t> } (0.0025)</a:t>
            </a:r>
          </a:p>
          <a:p>
            <a:pPr>
              <a:buNone/>
            </a:pPr>
            <a:endParaRPr lang="en-IN" sz="1800" dirty="0">
              <a:latin typeface="+mj-lt"/>
            </a:endParaRPr>
          </a:p>
          <a:p>
            <a:pPr>
              <a:buNone/>
            </a:pPr>
            <a:r>
              <a:rPr lang="en-IN" sz="1800" dirty="0">
                <a:latin typeface="+mj-lt"/>
              </a:rPr>
              <a:t>             = 0.2805</a:t>
            </a:r>
          </a:p>
          <a:p>
            <a:pPr>
              <a:buNone/>
            </a:pPr>
            <a:endParaRPr lang="en-IN" sz="1800" dirty="0">
              <a:latin typeface="+mj-lt"/>
            </a:endParaRPr>
          </a:p>
          <a:p>
            <a:pPr>
              <a:buNone/>
            </a:pPr>
            <a:r>
              <a:rPr lang="en-IN" sz="1800" dirty="0">
                <a:latin typeface="+mj-lt"/>
              </a:rPr>
              <a:t>Therefore Relative error E</a:t>
            </a:r>
            <a:r>
              <a:rPr lang="en-IN" sz="1800" baseline="-25000" dirty="0">
                <a:latin typeface="+mj-lt"/>
              </a:rPr>
              <a:t>R</a:t>
            </a:r>
            <a:r>
              <a:rPr lang="en-IN" sz="1800" dirty="0">
                <a:latin typeface="+mj-lt"/>
              </a:rPr>
              <a:t> = │       │ = │                 │ = 0.0092</a:t>
            </a:r>
          </a:p>
          <a:p>
            <a:pPr>
              <a:buNone/>
            </a:pPr>
            <a:endParaRPr lang="en-IN" sz="1800" dirty="0">
              <a:latin typeface="+mj-lt"/>
            </a:endParaRPr>
          </a:p>
          <a:p>
            <a:pPr>
              <a:buNone/>
            </a:pPr>
            <a:r>
              <a:rPr lang="en-IN" sz="1800" dirty="0">
                <a:latin typeface="+mj-lt"/>
              </a:rPr>
              <a:t>And Percentage error in E</a:t>
            </a:r>
            <a:r>
              <a:rPr lang="en-IN" sz="1800" baseline="-25000" dirty="0">
                <a:latin typeface="+mj-lt"/>
              </a:rPr>
              <a:t>P</a:t>
            </a:r>
            <a:r>
              <a:rPr lang="en-IN" sz="1800" dirty="0">
                <a:latin typeface="+mj-lt"/>
              </a:rPr>
              <a:t> = │       │x 100 = 0.92</a:t>
            </a:r>
          </a:p>
          <a:p>
            <a:endParaRPr lang="en-IN" sz="1800" dirty="0">
              <a:latin typeface="+mj-lt"/>
            </a:endParaRPr>
          </a:p>
        </p:txBody>
      </p:sp>
      <p:sp>
        <p:nvSpPr>
          <p:cNvPr id="4198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41985"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1643042" y="1714488"/>
            <a:ext cx="228600" cy="495300"/>
          </a:xfrm>
          <a:prstGeom prst="rect">
            <a:avLst/>
          </a:prstGeom>
          <a:noFill/>
        </p:spPr>
      </p:pic>
      <p:sp>
        <p:nvSpPr>
          <p:cNvPr id="41988"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41987" name="Picture 3"/>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3571868" y="1857364"/>
            <a:ext cx="438150" cy="276225"/>
          </a:xfrm>
          <a:prstGeom prst="rect">
            <a:avLst/>
          </a:prstGeom>
          <a:noFill/>
        </p:spPr>
      </p:pic>
      <p:sp>
        <p:nvSpPr>
          <p:cNvPr id="41990"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41989" name="Picture 5"/>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5214942" y="1857364"/>
            <a:ext cx="228600" cy="276225"/>
          </a:xfrm>
          <a:prstGeom prst="rect">
            <a:avLst/>
          </a:prstGeom>
          <a:noFill/>
        </p:spPr>
      </p:pic>
      <p:sp>
        <p:nvSpPr>
          <p:cNvPr id="41992"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41991" name="Picture 7"/>
          <p:cNvPicPr>
            <a:picLocks noChangeAspect="1" noChangeArrowheads="1"/>
          </p:cNvPicPr>
          <p:nvPr/>
        </p:nvPicPr>
        <p:blipFill>
          <a:blip r:embed="rId5">
            <a:clrChange>
              <a:clrFrom>
                <a:srgbClr val="FFFFFF"/>
              </a:clrFrom>
              <a:clrTo>
                <a:srgbClr val="FFFFFF">
                  <a:alpha val="0"/>
                </a:srgbClr>
              </a:clrTo>
            </a:clrChange>
          </a:blip>
          <a:srcRect/>
          <a:stretch>
            <a:fillRect/>
          </a:stretch>
        </p:blipFill>
        <p:spPr bwMode="auto">
          <a:xfrm>
            <a:off x="1071538" y="4071942"/>
            <a:ext cx="228600" cy="276225"/>
          </a:xfrm>
          <a:prstGeom prst="rect">
            <a:avLst/>
          </a:prstGeom>
          <a:noFill/>
        </p:spPr>
      </p:pic>
      <p:sp>
        <p:nvSpPr>
          <p:cNvPr id="41994" name="Rectangle 1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41993" name="Picture 9"/>
          <p:cNvPicPr>
            <a:picLocks noChangeAspect="1" noChangeArrowheads="1"/>
          </p:cNvPicPr>
          <p:nvPr/>
        </p:nvPicPr>
        <p:blipFill>
          <a:blip r:embed="rId6">
            <a:clrChange>
              <a:clrFrom>
                <a:srgbClr val="FFFFFF"/>
              </a:clrFrom>
              <a:clrTo>
                <a:srgbClr val="FFFFFF">
                  <a:alpha val="0"/>
                </a:srgbClr>
              </a:clrTo>
            </a:clrChange>
          </a:blip>
          <a:srcRect/>
          <a:stretch>
            <a:fillRect/>
          </a:stretch>
        </p:blipFill>
        <p:spPr bwMode="auto">
          <a:xfrm>
            <a:off x="3214678" y="5143512"/>
            <a:ext cx="228600" cy="495300"/>
          </a:xfrm>
          <a:prstGeom prst="rect">
            <a:avLst/>
          </a:prstGeom>
          <a:noFill/>
        </p:spPr>
      </p:pic>
      <p:sp>
        <p:nvSpPr>
          <p:cNvPr id="41996" name="Rectangle 1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41995" name="Picture 11"/>
          <p:cNvPicPr>
            <a:picLocks noChangeAspect="1" noChangeArrowheads="1"/>
          </p:cNvPicPr>
          <p:nvPr/>
        </p:nvPicPr>
        <p:blipFill>
          <a:blip r:embed="rId7">
            <a:clrChange>
              <a:clrFrom>
                <a:srgbClr val="FFFFFF"/>
              </a:clrFrom>
              <a:clrTo>
                <a:srgbClr val="FFFFFF">
                  <a:alpha val="0"/>
                </a:srgbClr>
              </a:clrTo>
            </a:clrChange>
          </a:blip>
          <a:srcRect/>
          <a:stretch>
            <a:fillRect/>
          </a:stretch>
        </p:blipFill>
        <p:spPr bwMode="auto">
          <a:xfrm>
            <a:off x="4000496" y="5072074"/>
            <a:ext cx="714375" cy="495300"/>
          </a:xfrm>
          <a:prstGeom prst="rect">
            <a:avLst/>
          </a:prstGeom>
          <a:noFill/>
        </p:spPr>
      </p:pic>
      <p:sp>
        <p:nvSpPr>
          <p:cNvPr id="41998" name="Rectangle 1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41997" name="Picture 13"/>
          <p:cNvPicPr>
            <a:picLocks noChangeAspect="1" noChangeArrowheads="1"/>
          </p:cNvPicPr>
          <p:nvPr/>
        </p:nvPicPr>
        <p:blipFill>
          <a:blip r:embed="rId6">
            <a:clrChange>
              <a:clrFrom>
                <a:srgbClr val="FFFFFF"/>
              </a:clrFrom>
              <a:clrTo>
                <a:srgbClr val="FFFFFF">
                  <a:alpha val="0"/>
                </a:srgbClr>
              </a:clrTo>
            </a:clrChange>
          </a:blip>
          <a:srcRect/>
          <a:stretch>
            <a:fillRect/>
          </a:stretch>
        </p:blipFill>
        <p:spPr bwMode="auto">
          <a:xfrm>
            <a:off x="3214678" y="5715016"/>
            <a:ext cx="228600" cy="495300"/>
          </a:xfrm>
          <a:prstGeom prst="rect">
            <a:avLst/>
          </a:prstGeom>
          <a:noFill/>
        </p:spPr>
      </p:pic>
    </p:spTree>
  </p:cSld>
  <p:clrMapOvr>
    <a:masterClrMapping/>
  </p:clrMapOvr>
  <p:transition>
    <p:wedg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pic>
        <p:nvPicPr>
          <p:cNvPr id="4" name="Content Placeholder 3" descr="PowerPoint Animation Microsoft PowerPoint Presentation Computer ..."/>
          <p:cNvPicPr>
            <a:picLocks noGrp="1"/>
          </p:cNvPicPr>
          <p:nvPr>
            <p:ph idx="1"/>
          </p:nvPr>
        </p:nvPicPr>
        <p:blipFill>
          <a:blip r:embed="rId2" cstate="print"/>
          <a:srcRect/>
          <a:stretch>
            <a:fillRect/>
          </a:stretch>
        </p:blipFill>
        <p:spPr bwMode="auto">
          <a:xfrm>
            <a:off x="0" y="1"/>
            <a:ext cx="9358282" cy="6857999"/>
          </a:xfrm>
          <a:prstGeom prst="rect">
            <a:avLst/>
          </a:prstGeom>
          <a:noFill/>
          <a:ln w="9525">
            <a:noFill/>
            <a:miter lim="800000"/>
            <a:headEnd/>
            <a:tailEnd/>
          </a:ln>
        </p:spPr>
      </p:pic>
      <p:sp>
        <p:nvSpPr>
          <p:cNvPr id="5" name="Rectangle 4"/>
          <p:cNvSpPr/>
          <p:nvPr/>
        </p:nvSpPr>
        <p:spPr>
          <a:xfrm>
            <a:off x="4143372" y="714357"/>
            <a:ext cx="5000627" cy="523220"/>
          </a:xfrm>
          <a:prstGeom prst="rect">
            <a:avLst/>
          </a:prstGeom>
          <a:noFill/>
        </p:spPr>
        <p:txBody>
          <a:bodyPr wrap="square" lIns="91440" tIns="45720" rIns="91440" bIns="45720">
            <a:spAutoFit/>
          </a:bodyPr>
          <a:lstStyle/>
          <a:p>
            <a:pPr algn="ctr"/>
            <a:r>
              <a:rPr lang="en-US" sz="2800" b="1" cap="none" spc="0"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rPr>
              <a:t> </a:t>
            </a:r>
          </a:p>
        </p:txBody>
      </p:sp>
      <p:sp>
        <p:nvSpPr>
          <p:cNvPr id="7" name="Rectangle 6"/>
          <p:cNvSpPr/>
          <p:nvPr/>
        </p:nvSpPr>
        <p:spPr>
          <a:xfrm>
            <a:off x="4071934" y="428604"/>
            <a:ext cx="5072066" cy="584775"/>
          </a:xfrm>
          <a:prstGeom prst="rect">
            <a:avLst/>
          </a:prstGeom>
          <a:noFill/>
        </p:spPr>
        <p:txBody>
          <a:bodyPr wrap="square" lIns="91440" tIns="45720" rIns="91440" bIns="45720">
            <a:spAutoFit/>
          </a:bodyPr>
          <a:lstStyle/>
          <a:p>
            <a:pPr algn="ctr"/>
            <a:r>
              <a:rPr lang="en-US" sz="3200" b="1" cap="none" spc="0" dirty="0">
                <a:ln w="900" cmpd="sng">
                  <a:solidFill>
                    <a:schemeClr val="accent1">
                      <a:satMod val="190000"/>
                      <a:alpha val="55000"/>
                    </a:schemeClr>
                  </a:solidFill>
                  <a:prstDash val="solid"/>
                </a:ln>
                <a:solidFill>
                  <a:srgbClr val="7030A0"/>
                </a:solidFill>
                <a:effectLst>
                  <a:innerShdw blurRad="101600" dist="76200" dir="5400000">
                    <a:schemeClr val="accent1">
                      <a:satMod val="190000"/>
                      <a:tint val="100000"/>
                      <a:alpha val="74000"/>
                    </a:schemeClr>
                  </a:innerShdw>
                </a:effectLst>
              </a:rPr>
              <a:t>G.SYAM PRASAD REDDY</a:t>
            </a:r>
            <a:endParaRPr lang="en-IN" sz="3200" b="1" cap="none" spc="0" dirty="0">
              <a:ln w="900" cmpd="sng">
                <a:solidFill>
                  <a:schemeClr val="accent1">
                    <a:satMod val="190000"/>
                    <a:alpha val="55000"/>
                  </a:schemeClr>
                </a:solidFill>
                <a:prstDash val="solid"/>
              </a:ln>
              <a:solidFill>
                <a:srgbClr val="7030A0"/>
              </a:solidFill>
              <a:effectLst>
                <a:innerShdw blurRad="101600" dist="76200" dir="5400000">
                  <a:schemeClr val="accent1">
                    <a:satMod val="190000"/>
                    <a:tint val="100000"/>
                    <a:alpha val="74000"/>
                  </a:schemeClr>
                </a:innerShdw>
              </a:effectLst>
            </a:endParaRPr>
          </a:p>
        </p:txBody>
      </p:sp>
      <p:sp>
        <p:nvSpPr>
          <p:cNvPr id="8" name="Rectangle 7"/>
          <p:cNvSpPr/>
          <p:nvPr/>
        </p:nvSpPr>
        <p:spPr>
          <a:xfrm>
            <a:off x="6929454" y="1071546"/>
            <a:ext cx="2214546" cy="338554"/>
          </a:xfrm>
          <a:prstGeom prst="rect">
            <a:avLst/>
          </a:prstGeom>
          <a:noFill/>
        </p:spPr>
        <p:txBody>
          <a:bodyPr wrap="square" lIns="91440" tIns="45720" rIns="91440" bIns="45720">
            <a:spAutoFit/>
          </a:bodyPr>
          <a:lstStyle/>
          <a:p>
            <a:pPr algn="ctr"/>
            <a:r>
              <a:rPr lang="en-US" sz="1600" b="1" cap="none" spc="0" dirty="0" err="1">
                <a:ln w="900" cmpd="sng">
                  <a:solidFill>
                    <a:schemeClr val="accent1">
                      <a:satMod val="190000"/>
                      <a:alpha val="55000"/>
                    </a:schemeClr>
                  </a:solidFill>
                  <a:prstDash val="solid"/>
                </a:ln>
                <a:solidFill>
                  <a:srgbClr val="7030A0"/>
                </a:solidFill>
                <a:effectLst>
                  <a:innerShdw blurRad="101600" dist="76200" dir="5400000">
                    <a:schemeClr val="accent1">
                      <a:satMod val="190000"/>
                      <a:tint val="100000"/>
                      <a:alpha val="74000"/>
                    </a:schemeClr>
                  </a:innerShdw>
                </a:effectLst>
              </a:rPr>
              <a:t>M.Sc</a:t>
            </a:r>
            <a:r>
              <a:rPr lang="en-US" sz="1600" b="1" cap="none" spc="0" dirty="0">
                <a:ln w="900" cmpd="sng">
                  <a:solidFill>
                    <a:schemeClr val="accent1">
                      <a:satMod val="190000"/>
                      <a:alpha val="55000"/>
                    </a:schemeClr>
                  </a:solidFill>
                  <a:prstDash val="solid"/>
                </a:ln>
                <a:solidFill>
                  <a:srgbClr val="7030A0"/>
                </a:solidFill>
                <a:effectLst>
                  <a:innerShdw blurRad="101600" dist="76200" dir="5400000">
                    <a:schemeClr val="accent1">
                      <a:satMod val="190000"/>
                      <a:tint val="100000"/>
                      <a:alpha val="74000"/>
                    </a:schemeClr>
                  </a:innerShdw>
                </a:effectLst>
              </a:rPr>
              <a:t> ; </a:t>
            </a:r>
            <a:r>
              <a:rPr lang="en-US" sz="1600" b="1" cap="none" spc="0" dirty="0" err="1">
                <a:ln w="900" cmpd="sng">
                  <a:solidFill>
                    <a:schemeClr val="accent1">
                      <a:satMod val="190000"/>
                      <a:alpha val="55000"/>
                    </a:schemeClr>
                  </a:solidFill>
                  <a:prstDash val="solid"/>
                </a:ln>
                <a:solidFill>
                  <a:srgbClr val="7030A0"/>
                </a:solidFill>
                <a:effectLst>
                  <a:innerShdw blurRad="101600" dist="76200" dir="5400000">
                    <a:schemeClr val="accent1">
                      <a:satMod val="190000"/>
                      <a:tint val="100000"/>
                      <a:alpha val="74000"/>
                    </a:schemeClr>
                  </a:innerShdw>
                </a:effectLst>
              </a:rPr>
              <a:t>M.Phil</a:t>
            </a:r>
            <a:r>
              <a:rPr lang="en-US" sz="1600" b="1" cap="none" spc="0" dirty="0">
                <a:ln w="900" cmpd="sng">
                  <a:solidFill>
                    <a:schemeClr val="accent1">
                      <a:satMod val="190000"/>
                      <a:alpha val="55000"/>
                    </a:schemeClr>
                  </a:solidFill>
                  <a:prstDash val="solid"/>
                </a:ln>
                <a:solidFill>
                  <a:srgbClr val="7030A0"/>
                </a:solidFill>
                <a:effectLst>
                  <a:innerShdw blurRad="101600" dist="76200" dir="5400000">
                    <a:schemeClr val="accent1">
                      <a:satMod val="190000"/>
                      <a:tint val="100000"/>
                      <a:alpha val="74000"/>
                    </a:schemeClr>
                  </a:innerShdw>
                </a:effectLst>
              </a:rPr>
              <a:t> ;</a:t>
            </a:r>
            <a:r>
              <a:rPr lang="en-US" sz="1600" b="1" cap="none" spc="0" dirty="0" err="1">
                <a:ln w="900" cmpd="sng">
                  <a:solidFill>
                    <a:schemeClr val="accent1">
                      <a:satMod val="190000"/>
                      <a:alpha val="55000"/>
                    </a:schemeClr>
                  </a:solidFill>
                  <a:prstDash val="solid"/>
                </a:ln>
                <a:solidFill>
                  <a:srgbClr val="7030A0"/>
                </a:solidFill>
                <a:effectLst>
                  <a:innerShdw blurRad="101600" dist="76200" dir="5400000">
                    <a:schemeClr val="accent1">
                      <a:satMod val="190000"/>
                      <a:tint val="100000"/>
                      <a:alpha val="74000"/>
                    </a:schemeClr>
                  </a:innerShdw>
                </a:effectLst>
              </a:rPr>
              <a:t>B.Ed</a:t>
            </a:r>
            <a:endParaRPr lang="en-US" sz="1600" b="1" cap="none" spc="0" dirty="0">
              <a:ln w="900" cmpd="sng">
                <a:solidFill>
                  <a:schemeClr val="accent1">
                    <a:satMod val="190000"/>
                    <a:alpha val="55000"/>
                  </a:schemeClr>
                </a:solidFill>
                <a:prstDash val="solid"/>
              </a:ln>
              <a:solidFill>
                <a:srgbClr val="7030A0"/>
              </a:solidFill>
              <a:effectLst>
                <a:innerShdw blurRad="101600" dist="76200" dir="5400000">
                  <a:schemeClr val="accent1">
                    <a:satMod val="190000"/>
                    <a:tint val="100000"/>
                    <a:alpha val="74000"/>
                  </a:schemeClr>
                </a:innerShdw>
              </a:effectLst>
            </a:endParaRPr>
          </a:p>
        </p:txBody>
      </p:sp>
      <p:sp>
        <p:nvSpPr>
          <p:cNvPr id="10" name="Rectangle 9"/>
          <p:cNvSpPr/>
          <p:nvPr/>
        </p:nvSpPr>
        <p:spPr>
          <a:xfrm>
            <a:off x="4214810" y="1428736"/>
            <a:ext cx="4643470" cy="523220"/>
          </a:xfrm>
          <a:prstGeom prst="rect">
            <a:avLst/>
          </a:prstGeom>
          <a:noFill/>
        </p:spPr>
        <p:txBody>
          <a:bodyPr wrap="square" lIns="91440" tIns="45720" rIns="91440" bIns="45720">
            <a:spAutoFit/>
          </a:bodyPr>
          <a:lstStyle/>
          <a:p>
            <a:pPr algn="ctr"/>
            <a:r>
              <a:rPr lang="en-US" sz="2800" b="1" cap="none" spc="0" dirty="0">
                <a:ln w="12700">
                  <a:solidFill>
                    <a:schemeClr val="tx2">
                      <a:satMod val="155000"/>
                    </a:schemeClr>
                  </a:solidFill>
                  <a:prstDash val="solid"/>
                </a:ln>
                <a:solidFill>
                  <a:srgbClr val="7030A0"/>
                </a:solidFill>
                <a:effectLst>
                  <a:outerShdw blurRad="41275" dist="20320" dir="1800000" algn="tl" rotWithShape="0">
                    <a:srgbClr val="000000">
                      <a:alpha val="40000"/>
                    </a:srgbClr>
                  </a:outerShdw>
                </a:effectLst>
              </a:rPr>
              <a:t>Lecturer in Mathematics</a:t>
            </a:r>
            <a:endParaRPr lang="en-IN" sz="2800" b="1" cap="none" spc="0" dirty="0">
              <a:ln w="12700">
                <a:solidFill>
                  <a:schemeClr val="tx2">
                    <a:satMod val="155000"/>
                  </a:schemeClr>
                </a:solidFill>
                <a:prstDash val="solid"/>
              </a:ln>
              <a:solidFill>
                <a:srgbClr val="7030A0"/>
              </a:solidFill>
              <a:effectLst>
                <a:outerShdw blurRad="41275" dist="20320" dir="1800000" algn="tl" rotWithShape="0">
                  <a:srgbClr val="000000">
                    <a:alpha val="40000"/>
                  </a:srgbClr>
                </a:outerShdw>
              </a:effectLst>
            </a:endParaRPr>
          </a:p>
        </p:txBody>
      </p:sp>
    </p:spTree>
  </p:cSld>
  <p:clrMapOvr>
    <a:masterClrMapping/>
  </p:clrMapOvr>
  <p:transition>
    <p:newsflash/>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2367722"/>
          </a:xfrm>
        </p:spPr>
        <p:txBody>
          <a:bodyPr>
            <a:normAutofit/>
          </a:bodyPr>
          <a:lstStyle/>
          <a:p>
            <a:pPr lvl="0"/>
            <a:r>
              <a:rPr lang="en-IN" sz="1800" dirty="0">
                <a:solidFill>
                  <a:schemeClr val="tx1"/>
                </a:solidFill>
              </a:rPr>
              <a:t>ii) At v = 1.4975</a:t>
            </a:r>
            <a:br>
              <a:rPr lang="en-IN" sz="1800" dirty="0">
                <a:solidFill>
                  <a:schemeClr val="tx1"/>
                </a:solidFill>
              </a:rPr>
            </a:br>
            <a:r>
              <a:rPr lang="en-IN" sz="1800" dirty="0">
                <a:solidFill>
                  <a:schemeClr val="tx1"/>
                </a:solidFill>
              </a:rPr>
              <a:t>Now u= 6v</a:t>
            </a:r>
            <a:r>
              <a:rPr lang="en-IN" sz="1800" baseline="30000" dirty="0">
                <a:solidFill>
                  <a:schemeClr val="tx1"/>
                </a:solidFill>
              </a:rPr>
              <a:t>5</a:t>
            </a:r>
            <a:r>
              <a:rPr lang="en-IN" sz="1800" dirty="0">
                <a:solidFill>
                  <a:schemeClr val="tx1"/>
                </a:solidFill>
              </a:rPr>
              <a:t> -3v</a:t>
            </a:r>
            <a:r>
              <a:rPr lang="en-IN" sz="1800" baseline="30000" dirty="0">
                <a:solidFill>
                  <a:schemeClr val="tx1"/>
                </a:solidFill>
              </a:rPr>
              <a:t>4</a:t>
            </a:r>
            <a:r>
              <a:rPr lang="en-IN" sz="1800" dirty="0">
                <a:solidFill>
                  <a:schemeClr val="tx1"/>
                </a:solidFill>
              </a:rPr>
              <a:t> = 6(1.4975)</a:t>
            </a:r>
            <a:r>
              <a:rPr lang="en-IN" sz="1800" baseline="30000" dirty="0">
                <a:solidFill>
                  <a:schemeClr val="tx1"/>
                </a:solidFill>
              </a:rPr>
              <a:t>5</a:t>
            </a:r>
            <a:r>
              <a:rPr lang="en-IN" sz="1800" dirty="0">
                <a:solidFill>
                  <a:schemeClr val="tx1"/>
                </a:solidFill>
              </a:rPr>
              <a:t> – 3(1.4975)</a:t>
            </a:r>
            <a:r>
              <a:rPr lang="en-IN" sz="1800" baseline="30000" dirty="0">
                <a:solidFill>
                  <a:schemeClr val="tx1"/>
                </a:solidFill>
              </a:rPr>
              <a:t>4</a:t>
            </a:r>
            <a:r>
              <a:rPr lang="en-IN" sz="1800" dirty="0">
                <a:solidFill>
                  <a:schemeClr val="tx1"/>
                </a:solidFill>
              </a:rPr>
              <a:t> = 30.0976</a:t>
            </a:r>
            <a:br>
              <a:rPr lang="en-IN" sz="1800" dirty="0">
                <a:solidFill>
                  <a:schemeClr val="tx1"/>
                </a:solidFill>
              </a:rPr>
            </a:br>
            <a:r>
              <a:rPr lang="en-IN" sz="1800" dirty="0">
                <a:solidFill>
                  <a:schemeClr val="tx1"/>
                </a:solidFill>
              </a:rPr>
              <a:t>And       = { 30(1.4975)</a:t>
            </a:r>
            <a:r>
              <a:rPr lang="en-IN" sz="1800" baseline="30000" dirty="0">
                <a:solidFill>
                  <a:schemeClr val="tx1"/>
                </a:solidFill>
              </a:rPr>
              <a:t>4</a:t>
            </a:r>
            <a:r>
              <a:rPr lang="en-IN" sz="1800" dirty="0">
                <a:solidFill>
                  <a:schemeClr val="tx1"/>
                </a:solidFill>
              </a:rPr>
              <a:t> -12(1.4975)</a:t>
            </a:r>
            <a:r>
              <a:rPr lang="en-IN" sz="1800" baseline="30000" dirty="0">
                <a:solidFill>
                  <a:schemeClr val="tx1"/>
                </a:solidFill>
              </a:rPr>
              <a:t>3</a:t>
            </a:r>
            <a:r>
              <a:rPr lang="en-IN" sz="1800" dirty="0">
                <a:solidFill>
                  <a:schemeClr val="tx1"/>
                </a:solidFill>
              </a:rPr>
              <a:t> } (0.0025)</a:t>
            </a:r>
            <a:br>
              <a:rPr lang="en-IN" sz="1800" dirty="0">
                <a:solidFill>
                  <a:schemeClr val="tx1"/>
                </a:solidFill>
              </a:rPr>
            </a:br>
            <a:r>
              <a:rPr lang="en-IN" sz="1800" dirty="0">
                <a:solidFill>
                  <a:schemeClr val="tx1"/>
                </a:solidFill>
              </a:rPr>
              <a:t>              = 0.2764</a:t>
            </a:r>
            <a:br>
              <a:rPr lang="en-IN" sz="1800" dirty="0">
                <a:solidFill>
                  <a:schemeClr val="tx1"/>
                </a:solidFill>
              </a:rPr>
            </a:br>
            <a:r>
              <a:rPr lang="en-IN" sz="1800" dirty="0">
                <a:solidFill>
                  <a:schemeClr val="tx1"/>
                </a:solidFill>
              </a:rPr>
              <a:t>Therefore Relative error E</a:t>
            </a:r>
            <a:r>
              <a:rPr lang="en-IN" sz="1800" baseline="-25000" dirty="0">
                <a:solidFill>
                  <a:schemeClr val="tx1"/>
                </a:solidFill>
              </a:rPr>
              <a:t>R</a:t>
            </a:r>
            <a:r>
              <a:rPr lang="en-IN" sz="1800" dirty="0">
                <a:solidFill>
                  <a:schemeClr val="tx1"/>
                </a:solidFill>
              </a:rPr>
              <a:t> = │      │ = │                │ = 0.0092</a:t>
            </a:r>
            <a:br>
              <a:rPr lang="en-IN" sz="1800" dirty="0">
                <a:solidFill>
                  <a:schemeClr val="tx1"/>
                </a:solidFill>
              </a:rPr>
            </a:br>
            <a:br>
              <a:rPr lang="en-IN" sz="1800" dirty="0">
                <a:solidFill>
                  <a:schemeClr val="tx1"/>
                </a:solidFill>
              </a:rPr>
            </a:br>
            <a:r>
              <a:rPr lang="en-IN" sz="1800" dirty="0">
                <a:solidFill>
                  <a:schemeClr val="tx1"/>
                </a:solidFill>
              </a:rPr>
              <a:t>And Percentage error in E</a:t>
            </a:r>
            <a:r>
              <a:rPr lang="en-IN" sz="1800" baseline="-25000" dirty="0">
                <a:solidFill>
                  <a:schemeClr val="tx1"/>
                </a:solidFill>
              </a:rPr>
              <a:t>P</a:t>
            </a:r>
            <a:r>
              <a:rPr lang="en-IN" sz="1800" dirty="0">
                <a:solidFill>
                  <a:schemeClr val="tx1"/>
                </a:solidFill>
              </a:rPr>
              <a:t> = │       │x 100 = 0.92</a:t>
            </a:r>
            <a:br>
              <a:rPr lang="en-IN" sz="1800" dirty="0">
                <a:solidFill>
                  <a:schemeClr val="tx1"/>
                </a:solidFill>
              </a:rPr>
            </a:br>
            <a:endParaRPr lang="en-IN" sz="1800" dirty="0">
              <a:solidFill>
                <a:schemeClr val="tx1"/>
              </a:solidFill>
            </a:endParaRPr>
          </a:p>
        </p:txBody>
      </p:sp>
      <p:sp>
        <p:nvSpPr>
          <p:cNvPr id="3" name="Content Placeholder 2"/>
          <p:cNvSpPr>
            <a:spLocks noGrp="1"/>
          </p:cNvSpPr>
          <p:nvPr>
            <p:ph idx="1"/>
          </p:nvPr>
        </p:nvSpPr>
        <p:spPr>
          <a:xfrm>
            <a:off x="457200" y="3000372"/>
            <a:ext cx="8229600" cy="3714776"/>
          </a:xfrm>
        </p:spPr>
        <p:txBody>
          <a:bodyPr>
            <a:normAutofit fontScale="62500" lnSpcReduction="20000"/>
          </a:bodyPr>
          <a:lstStyle/>
          <a:p>
            <a:pPr lvl="0">
              <a:buNone/>
            </a:pPr>
            <a:r>
              <a:rPr lang="en-IN" sz="2300" b="1" dirty="0">
                <a:latin typeface="+mj-lt"/>
              </a:rPr>
              <a:t>26.Using   log (             ) = 2 { x+                     } determine log</a:t>
            </a:r>
            <a:r>
              <a:rPr lang="en-IN" sz="2300" b="1" baseline="-25000" dirty="0">
                <a:latin typeface="+mj-lt"/>
              </a:rPr>
              <a:t>e</a:t>
            </a:r>
            <a:r>
              <a:rPr lang="en-IN" sz="2300" b="1" dirty="0">
                <a:latin typeface="+mj-lt"/>
              </a:rPr>
              <a:t>(1.2) </a:t>
            </a:r>
            <a:r>
              <a:rPr lang="en-IN" sz="2300" b="1" dirty="0" err="1">
                <a:latin typeface="+mj-lt"/>
              </a:rPr>
              <a:t>upto</a:t>
            </a:r>
            <a:r>
              <a:rPr lang="en-IN" sz="2300" b="1" dirty="0">
                <a:latin typeface="+mj-lt"/>
              </a:rPr>
              <a:t> four decimals.</a:t>
            </a:r>
          </a:p>
          <a:p>
            <a:pPr lvl="0">
              <a:buNone/>
            </a:pPr>
            <a:endParaRPr lang="en-IN" sz="2300" dirty="0">
              <a:latin typeface="+mj-lt"/>
            </a:endParaRPr>
          </a:p>
          <a:p>
            <a:pPr>
              <a:buNone/>
            </a:pPr>
            <a:r>
              <a:rPr lang="en-IN" sz="2300" dirty="0">
                <a:latin typeface="+mj-lt"/>
              </a:rPr>
              <a:t>Sol:   Consider               = 1.2 =  </a:t>
            </a:r>
          </a:p>
          <a:p>
            <a:pPr lvl="0">
              <a:buNone/>
            </a:pPr>
            <a:r>
              <a:rPr lang="en-IN" sz="2300" dirty="0">
                <a:latin typeface="+mj-lt"/>
              </a:rPr>
              <a:t>     </a:t>
            </a:r>
          </a:p>
          <a:p>
            <a:pPr lvl="0">
              <a:buNone/>
            </a:pPr>
            <a:r>
              <a:rPr lang="en-IN" sz="2300" dirty="0" err="1">
                <a:latin typeface="+mj-lt"/>
              </a:rPr>
              <a:t>i.e</a:t>
            </a:r>
            <a:r>
              <a:rPr lang="en-IN" sz="2300" dirty="0">
                <a:latin typeface="+mj-lt"/>
              </a:rPr>
              <a:t>  10 + 10x = 12-12x</a:t>
            </a:r>
          </a:p>
          <a:p>
            <a:pPr lvl="0">
              <a:buNone/>
            </a:pPr>
            <a:endParaRPr lang="en-IN" sz="2300" dirty="0">
              <a:latin typeface="+mj-lt"/>
            </a:endParaRPr>
          </a:p>
          <a:p>
            <a:pPr lvl="0">
              <a:buNone/>
            </a:pPr>
            <a:r>
              <a:rPr lang="en-IN" sz="2300" dirty="0">
                <a:latin typeface="+mj-lt"/>
              </a:rPr>
              <a:t>        </a:t>
            </a:r>
            <a:r>
              <a:rPr lang="en-IN" sz="2300" dirty="0" err="1">
                <a:latin typeface="+mj-lt"/>
              </a:rPr>
              <a:t>i.e</a:t>
            </a:r>
            <a:r>
              <a:rPr lang="en-IN" sz="2300" dirty="0">
                <a:latin typeface="+mj-lt"/>
              </a:rPr>
              <a:t>  X = </a:t>
            </a:r>
          </a:p>
          <a:p>
            <a:pPr lvl="0">
              <a:buNone/>
            </a:pPr>
            <a:endParaRPr lang="en-IN" sz="2300" dirty="0">
              <a:latin typeface="+mj-lt"/>
            </a:endParaRPr>
          </a:p>
          <a:p>
            <a:pPr>
              <a:buNone/>
            </a:pPr>
            <a:r>
              <a:rPr lang="en-IN" sz="2300" dirty="0">
                <a:latin typeface="+mj-lt"/>
              </a:rPr>
              <a:t>Given  log (             ) = 2 { x+                     }</a:t>
            </a:r>
          </a:p>
          <a:p>
            <a:pPr>
              <a:buNone/>
            </a:pPr>
            <a:endParaRPr lang="en-IN" sz="2300" dirty="0">
              <a:latin typeface="+mj-lt"/>
            </a:endParaRPr>
          </a:p>
          <a:p>
            <a:pPr>
              <a:buNone/>
            </a:pPr>
            <a:endParaRPr lang="en-IN" sz="2300" dirty="0">
              <a:latin typeface="+mj-lt"/>
            </a:endParaRPr>
          </a:p>
          <a:p>
            <a:pPr>
              <a:buNone/>
            </a:pPr>
            <a:r>
              <a:rPr lang="en-IN" sz="2300" dirty="0">
                <a:latin typeface="+mj-lt"/>
              </a:rPr>
              <a:t>Log (1.2) = 2 {        +                  +                  }</a:t>
            </a:r>
          </a:p>
          <a:p>
            <a:pPr>
              <a:buNone/>
            </a:pPr>
            <a:endParaRPr lang="en-IN" sz="2300" dirty="0">
              <a:latin typeface="+mj-lt"/>
            </a:endParaRPr>
          </a:p>
          <a:p>
            <a:pPr>
              <a:buNone/>
            </a:pPr>
            <a:endParaRPr lang="en-IN" sz="2300" dirty="0">
              <a:latin typeface="+mj-lt"/>
            </a:endParaRPr>
          </a:p>
          <a:p>
            <a:pPr>
              <a:buNone/>
            </a:pPr>
            <a:r>
              <a:rPr lang="en-IN" sz="2300" dirty="0">
                <a:latin typeface="+mj-lt"/>
              </a:rPr>
              <a:t>                 = 0.1824. </a:t>
            </a:r>
          </a:p>
          <a:p>
            <a:pPr>
              <a:buNone/>
            </a:pPr>
            <a:r>
              <a:rPr lang="en-IN" sz="2300" dirty="0">
                <a:latin typeface="+mj-lt"/>
              </a:rPr>
              <a:t>                 </a:t>
            </a:r>
          </a:p>
          <a:p>
            <a:endParaRPr lang="en-IN" sz="1800" dirty="0">
              <a:latin typeface="+mj-lt"/>
            </a:endParaRPr>
          </a:p>
        </p:txBody>
      </p:sp>
      <p:sp>
        <p:nvSpPr>
          <p:cNvPr id="43010"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43009"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928662" y="1428736"/>
            <a:ext cx="228600" cy="276225"/>
          </a:xfrm>
          <a:prstGeom prst="rect">
            <a:avLst/>
          </a:prstGeom>
          <a:noFill/>
        </p:spPr>
      </p:pic>
      <p:sp>
        <p:nvSpPr>
          <p:cNvPr id="43012"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43011" name="Picture 3"/>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3286116" y="1857364"/>
            <a:ext cx="228600" cy="495300"/>
          </a:xfrm>
          <a:prstGeom prst="rect">
            <a:avLst/>
          </a:prstGeom>
          <a:noFill/>
        </p:spPr>
      </p:pic>
      <p:sp>
        <p:nvSpPr>
          <p:cNvPr id="43014"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43013" name="Picture 5"/>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4071934" y="1928802"/>
            <a:ext cx="714375" cy="495300"/>
          </a:xfrm>
          <a:prstGeom prst="rect">
            <a:avLst/>
          </a:prstGeom>
          <a:noFill/>
        </p:spPr>
      </p:pic>
      <p:sp>
        <p:nvSpPr>
          <p:cNvPr id="43016"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43015" name="Picture 7"/>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3286116" y="2428868"/>
            <a:ext cx="228600" cy="495300"/>
          </a:xfrm>
          <a:prstGeom prst="rect">
            <a:avLst/>
          </a:prstGeom>
          <a:noFill/>
        </p:spPr>
      </p:pic>
      <p:sp>
        <p:nvSpPr>
          <p:cNvPr id="43018" name="Rectangle 1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43017" name="Picture 9"/>
          <p:cNvPicPr>
            <a:picLocks noChangeAspect="1" noChangeArrowheads="1"/>
          </p:cNvPicPr>
          <p:nvPr/>
        </p:nvPicPr>
        <p:blipFill>
          <a:blip r:embed="rId5">
            <a:clrChange>
              <a:clrFrom>
                <a:srgbClr val="FFFFFF"/>
              </a:clrFrom>
              <a:clrTo>
                <a:srgbClr val="FFFFFF">
                  <a:alpha val="0"/>
                </a:srgbClr>
              </a:clrTo>
            </a:clrChange>
          </a:blip>
          <a:srcRect/>
          <a:stretch>
            <a:fillRect/>
          </a:stretch>
        </p:blipFill>
        <p:spPr bwMode="auto">
          <a:xfrm>
            <a:off x="1571604" y="2857496"/>
            <a:ext cx="523875" cy="495300"/>
          </a:xfrm>
          <a:prstGeom prst="rect">
            <a:avLst/>
          </a:prstGeom>
          <a:noFill/>
        </p:spPr>
      </p:pic>
      <p:sp>
        <p:nvSpPr>
          <p:cNvPr id="43020" name="Rectangle 1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43019" name="Picture 11"/>
          <p:cNvPicPr>
            <a:picLocks noChangeAspect="1" noChangeArrowheads="1"/>
          </p:cNvPicPr>
          <p:nvPr/>
        </p:nvPicPr>
        <p:blipFill>
          <a:blip r:embed="rId6">
            <a:clrChange>
              <a:clrFrom>
                <a:srgbClr val="FFFFFF"/>
              </a:clrFrom>
              <a:clrTo>
                <a:srgbClr val="FFFFFF">
                  <a:alpha val="0"/>
                </a:srgbClr>
              </a:clrTo>
            </a:clrChange>
          </a:blip>
          <a:srcRect/>
          <a:stretch>
            <a:fillRect/>
          </a:stretch>
        </p:blipFill>
        <p:spPr bwMode="auto">
          <a:xfrm>
            <a:off x="2786050" y="2857496"/>
            <a:ext cx="762000" cy="533400"/>
          </a:xfrm>
          <a:prstGeom prst="rect">
            <a:avLst/>
          </a:prstGeom>
          <a:noFill/>
        </p:spPr>
      </p:pic>
      <p:sp>
        <p:nvSpPr>
          <p:cNvPr id="43022" name="Rectangle 1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43021" name="Picture 13"/>
          <p:cNvPicPr>
            <a:picLocks noChangeAspect="1" noChangeArrowheads="1"/>
          </p:cNvPicPr>
          <p:nvPr/>
        </p:nvPicPr>
        <p:blipFill>
          <a:blip r:embed="rId7">
            <a:clrChange>
              <a:clrFrom>
                <a:srgbClr val="FFFFFF"/>
              </a:clrFrom>
              <a:clrTo>
                <a:srgbClr val="FFFFFF">
                  <a:alpha val="0"/>
                </a:srgbClr>
              </a:clrTo>
            </a:clrChange>
          </a:blip>
          <a:srcRect/>
          <a:stretch>
            <a:fillRect/>
          </a:stretch>
        </p:blipFill>
        <p:spPr bwMode="auto">
          <a:xfrm>
            <a:off x="1571604" y="3357562"/>
            <a:ext cx="514350" cy="495300"/>
          </a:xfrm>
          <a:prstGeom prst="rect">
            <a:avLst/>
          </a:prstGeom>
          <a:noFill/>
        </p:spPr>
      </p:pic>
      <p:sp>
        <p:nvSpPr>
          <p:cNvPr id="43024" name="Rectangle 1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43023" name="Picture 15"/>
          <p:cNvPicPr>
            <a:picLocks noChangeAspect="1" noChangeArrowheads="1"/>
          </p:cNvPicPr>
          <p:nvPr/>
        </p:nvPicPr>
        <p:blipFill>
          <a:blip r:embed="rId8">
            <a:clrChange>
              <a:clrFrom>
                <a:srgbClr val="FFFFFF"/>
              </a:clrFrom>
              <a:clrTo>
                <a:srgbClr val="FFFFFF">
                  <a:alpha val="0"/>
                </a:srgbClr>
              </a:clrTo>
            </a:clrChange>
          </a:blip>
          <a:srcRect/>
          <a:stretch>
            <a:fillRect/>
          </a:stretch>
        </p:blipFill>
        <p:spPr bwMode="auto">
          <a:xfrm>
            <a:off x="2714612" y="3357562"/>
            <a:ext cx="228600" cy="495300"/>
          </a:xfrm>
          <a:prstGeom prst="rect">
            <a:avLst/>
          </a:prstGeom>
          <a:noFill/>
        </p:spPr>
      </p:pic>
      <p:sp>
        <p:nvSpPr>
          <p:cNvPr id="43026" name="Rectangle 1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43025" name="Picture 17"/>
          <p:cNvPicPr>
            <a:picLocks noChangeAspect="1" noChangeArrowheads="1"/>
          </p:cNvPicPr>
          <p:nvPr/>
        </p:nvPicPr>
        <p:blipFill>
          <a:blip r:embed="rId9">
            <a:clrChange>
              <a:clrFrom>
                <a:srgbClr val="FFFFFF"/>
              </a:clrFrom>
              <a:clrTo>
                <a:srgbClr val="FFFFFF">
                  <a:alpha val="0"/>
                </a:srgbClr>
              </a:clrTo>
            </a:clrChange>
          </a:blip>
          <a:srcRect/>
          <a:stretch>
            <a:fillRect/>
          </a:stretch>
        </p:blipFill>
        <p:spPr bwMode="auto">
          <a:xfrm>
            <a:off x="1500166" y="4143380"/>
            <a:ext cx="228600" cy="495300"/>
          </a:xfrm>
          <a:prstGeom prst="rect">
            <a:avLst/>
          </a:prstGeom>
          <a:noFill/>
        </p:spPr>
      </p:pic>
      <p:pic>
        <p:nvPicPr>
          <p:cNvPr id="22" name="Picture 9"/>
          <p:cNvPicPr>
            <a:picLocks noChangeAspect="1" noChangeArrowheads="1"/>
          </p:cNvPicPr>
          <p:nvPr/>
        </p:nvPicPr>
        <p:blipFill>
          <a:blip r:embed="rId5">
            <a:clrChange>
              <a:clrFrom>
                <a:srgbClr val="FFFFFF"/>
              </a:clrFrom>
              <a:clrTo>
                <a:srgbClr val="FFFFFF">
                  <a:alpha val="0"/>
                </a:srgbClr>
              </a:clrTo>
            </a:clrChange>
          </a:blip>
          <a:srcRect/>
          <a:stretch>
            <a:fillRect/>
          </a:stretch>
        </p:blipFill>
        <p:spPr bwMode="auto">
          <a:xfrm>
            <a:off x="1285852" y="4643446"/>
            <a:ext cx="523875" cy="495300"/>
          </a:xfrm>
          <a:prstGeom prst="rect">
            <a:avLst/>
          </a:prstGeom>
          <a:noFill/>
        </p:spPr>
      </p:pic>
      <p:pic>
        <p:nvPicPr>
          <p:cNvPr id="23" name="Picture 11"/>
          <p:cNvPicPr>
            <a:picLocks noChangeAspect="1" noChangeArrowheads="1"/>
          </p:cNvPicPr>
          <p:nvPr/>
        </p:nvPicPr>
        <p:blipFill>
          <a:blip r:embed="rId6">
            <a:clrChange>
              <a:clrFrom>
                <a:srgbClr val="FFFFFF"/>
              </a:clrFrom>
              <a:clrTo>
                <a:srgbClr val="FFFFFF">
                  <a:alpha val="0"/>
                </a:srgbClr>
              </a:clrTo>
            </a:clrChange>
          </a:blip>
          <a:srcRect/>
          <a:stretch>
            <a:fillRect/>
          </a:stretch>
        </p:blipFill>
        <p:spPr bwMode="auto">
          <a:xfrm>
            <a:off x="2500298" y="4572008"/>
            <a:ext cx="762000" cy="533400"/>
          </a:xfrm>
          <a:prstGeom prst="rect">
            <a:avLst/>
          </a:prstGeom>
          <a:noFill/>
        </p:spPr>
      </p:pic>
      <p:sp>
        <p:nvSpPr>
          <p:cNvPr id="43028" name="Rectangle 2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43027" name="Picture 19"/>
          <p:cNvPicPr>
            <a:picLocks noChangeAspect="1" noChangeArrowheads="1"/>
          </p:cNvPicPr>
          <p:nvPr/>
        </p:nvPicPr>
        <p:blipFill>
          <a:blip r:embed="rId9">
            <a:clrChange>
              <a:clrFrom>
                <a:srgbClr val="FFFFFF"/>
              </a:clrFrom>
              <a:clrTo>
                <a:srgbClr val="FFFFFF">
                  <a:alpha val="0"/>
                </a:srgbClr>
              </a:clrTo>
            </a:clrChange>
          </a:blip>
          <a:srcRect/>
          <a:stretch>
            <a:fillRect/>
          </a:stretch>
        </p:blipFill>
        <p:spPr bwMode="auto">
          <a:xfrm>
            <a:off x="1571604" y="5214950"/>
            <a:ext cx="228600" cy="495300"/>
          </a:xfrm>
          <a:prstGeom prst="rect">
            <a:avLst/>
          </a:prstGeom>
          <a:noFill/>
        </p:spPr>
      </p:pic>
      <p:sp>
        <p:nvSpPr>
          <p:cNvPr id="43030" name="Rectangle 2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43029" name="Picture 21"/>
          <p:cNvPicPr>
            <a:picLocks noChangeAspect="1" noChangeArrowheads="1"/>
          </p:cNvPicPr>
          <p:nvPr/>
        </p:nvPicPr>
        <p:blipFill>
          <a:blip r:embed="rId10">
            <a:clrChange>
              <a:clrFrom>
                <a:srgbClr val="FFFFFF"/>
              </a:clrFrom>
              <a:clrTo>
                <a:srgbClr val="FFFFFF">
                  <a:alpha val="0"/>
                </a:srgbClr>
              </a:clrTo>
            </a:clrChange>
          </a:blip>
          <a:srcRect/>
          <a:stretch>
            <a:fillRect/>
          </a:stretch>
        </p:blipFill>
        <p:spPr bwMode="auto">
          <a:xfrm>
            <a:off x="2000232" y="5143512"/>
            <a:ext cx="485775" cy="647700"/>
          </a:xfrm>
          <a:prstGeom prst="rect">
            <a:avLst/>
          </a:prstGeom>
          <a:noFill/>
        </p:spPr>
      </p:pic>
      <p:sp>
        <p:nvSpPr>
          <p:cNvPr id="43032" name="Rectangle 2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43031" name="Picture 23"/>
          <p:cNvPicPr>
            <a:picLocks noChangeAspect="1" noChangeArrowheads="1"/>
          </p:cNvPicPr>
          <p:nvPr/>
        </p:nvPicPr>
        <p:blipFill>
          <a:blip r:embed="rId11">
            <a:clrChange>
              <a:clrFrom>
                <a:srgbClr val="FFFFFF"/>
              </a:clrFrom>
              <a:clrTo>
                <a:srgbClr val="FFFFFF">
                  <a:alpha val="0"/>
                </a:srgbClr>
              </a:clrTo>
            </a:clrChange>
          </a:blip>
          <a:srcRect/>
          <a:stretch>
            <a:fillRect/>
          </a:stretch>
        </p:blipFill>
        <p:spPr bwMode="auto">
          <a:xfrm>
            <a:off x="2857488" y="5143512"/>
            <a:ext cx="485775" cy="647700"/>
          </a:xfrm>
          <a:prstGeom prst="rect">
            <a:avLst/>
          </a:prstGeom>
          <a:noFill/>
        </p:spPr>
      </p:pic>
    </p:spTree>
  </p:cSld>
  <p:clrMapOvr>
    <a:masterClrMapping/>
  </p:clrMapOvr>
  <p:transition>
    <p:wedg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pic>
        <p:nvPicPr>
          <p:cNvPr id="6" name="Content Placeholder 5" descr="Thank you ! | Al Arqam Academy"/>
          <p:cNvPicPr>
            <a:picLocks noGrp="1"/>
          </p:cNvPicPr>
          <p:nvPr>
            <p:ph idx="1"/>
          </p:nvPr>
        </p:nvPicPr>
        <p:blipFill>
          <a:blip r:embed="rId2" cstate="print"/>
          <a:srcRect/>
          <a:stretch>
            <a:fillRect/>
          </a:stretch>
        </p:blipFill>
        <p:spPr bwMode="auto">
          <a:xfrm>
            <a:off x="1" y="0"/>
            <a:ext cx="9144000" cy="6858000"/>
          </a:xfrm>
          <a:prstGeom prst="rect">
            <a:avLst/>
          </a:prstGeom>
          <a:noFill/>
          <a:ln w="9525">
            <a:noFill/>
            <a:miter lim="800000"/>
            <a:headEnd/>
            <a:tailEnd/>
          </a:ln>
        </p:spPr>
      </p:pic>
    </p:spTree>
  </p:cSld>
  <p:clrMapOvr>
    <a:masterClrMapping/>
  </p:clrMapOvr>
  <p:transition>
    <p:newsflash/>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pic>
        <p:nvPicPr>
          <p:cNvPr id="4" name="Content Placeholder 3" descr="Download 880 Koleksi Background Power Point Papan Tulis Terbaik ..."/>
          <p:cNvPicPr>
            <a:picLocks noGrp="1"/>
          </p:cNvPicPr>
          <p:nvPr>
            <p:ph idx="1"/>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5" name="Rectangle 4"/>
          <p:cNvSpPr/>
          <p:nvPr/>
        </p:nvSpPr>
        <p:spPr>
          <a:xfrm>
            <a:off x="1714480" y="1643050"/>
            <a:ext cx="5643601" cy="1446550"/>
          </a:xfrm>
          <a:prstGeom prst="rect">
            <a:avLst/>
          </a:prstGeom>
          <a:noFill/>
        </p:spPr>
        <p:txBody>
          <a:bodyPr wrap="square" lIns="91440" tIns="45720" rIns="91440" bIns="45720">
            <a:spAutoFit/>
          </a:bodyPr>
          <a:lstStyle/>
          <a:p>
            <a:pPr algn="ctr"/>
            <a:r>
              <a:rPr lang="en-US" sz="4400" b="1" cap="none" spc="0" dirty="0">
                <a:ln w="900" cmpd="sng">
                  <a:solidFill>
                    <a:schemeClr val="accent1">
                      <a:satMod val="190000"/>
                      <a:alpha val="55000"/>
                    </a:schemeClr>
                  </a:solidFill>
                  <a:prstDash val="solid"/>
                </a:ln>
                <a:solidFill>
                  <a:srgbClr val="FFC000"/>
                </a:solidFill>
                <a:effectLst>
                  <a:innerShdw blurRad="101600" dist="76200" dir="5400000">
                    <a:schemeClr val="accent1">
                      <a:satMod val="190000"/>
                      <a:tint val="100000"/>
                      <a:alpha val="74000"/>
                    </a:schemeClr>
                  </a:innerShdw>
                </a:effectLst>
                <a:latin typeface="Algerian" pitchFamily="82" charset="0"/>
              </a:rPr>
              <a:t>NUMERICAL ANALYSIS</a:t>
            </a:r>
          </a:p>
        </p:txBody>
      </p:sp>
      <p:sp>
        <p:nvSpPr>
          <p:cNvPr id="6" name="Rectangle 5"/>
          <p:cNvSpPr/>
          <p:nvPr/>
        </p:nvSpPr>
        <p:spPr>
          <a:xfrm>
            <a:off x="1714480" y="3143247"/>
            <a:ext cx="5643601" cy="1508105"/>
          </a:xfrm>
          <a:prstGeom prst="rect">
            <a:avLst/>
          </a:prstGeom>
          <a:noFill/>
        </p:spPr>
        <p:txBody>
          <a:bodyPr wrap="square" lIns="91440" tIns="45720" rIns="91440" bIns="45720">
            <a:spAutoFit/>
          </a:bodyPr>
          <a:lstStyle/>
          <a:p>
            <a:pPr algn="ctr"/>
            <a:r>
              <a:rPr lang="en-US" sz="4400" b="1" cap="none" spc="0" dirty="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rPr>
              <a:t>Errors in Numerical </a:t>
            </a:r>
            <a:r>
              <a:rPr lang="en-US" sz="4800" b="1" cap="none" spc="0" dirty="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rPr>
              <a:t>Computations</a:t>
            </a:r>
          </a:p>
        </p:txBody>
      </p:sp>
    </p:spTree>
  </p:cSld>
  <p:clrMapOvr>
    <a:masterClrMapping/>
  </p:clrMapOvr>
  <p:transition>
    <p:newsflash/>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4290"/>
            <a:ext cx="8229600" cy="714380"/>
          </a:xfrm>
        </p:spPr>
        <p:txBody>
          <a:bodyPr>
            <a:normAutofit fontScale="90000"/>
          </a:bodyPr>
          <a:lstStyle/>
          <a:p>
            <a:br>
              <a:rPr lang="en-IN" b="1" dirty="0"/>
            </a:br>
            <a:br>
              <a:rPr lang="en-IN" b="1" dirty="0"/>
            </a:br>
            <a:br>
              <a:rPr lang="en-IN" b="1" dirty="0"/>
            </a:br>
            <a:br>
              <a:rPr lang="en-IN" b="1" dirty="0"/>
            </a:br>
            <a:br>
              <a:rPr lang="en-IN" b="1" dirty="0"/>
            </a:br>
            <a:br>
              <a:rPr lang="en-IN" b="1" dirty="0"/>
            </a:br>
            <a:br>
              <a:rPr lang="en-IN" b="1" dirty="0"/>
            </a:br>
            <a:br>
              <a:rPr lang="en-IN" b="1" dirty="0"/>
            </a:br>
            <a:br>
              <a:rPr lang="en-IN" b="1" dirty="0"/>
            </a:br>
            <a:br>
              <a:rPr lang="en-IN" b="1" dirty="0"/>
            </a:br>
            <a:br>
              <a:rPr lang="en-IN" b="1" dirty="0"/>
            </a:br>
            <a:br>
              <a:rPr lang="en-IN" b="1" dirty="0"/>
            </a:br>
            <a:br>
              <a:rPr lang="en-IN" b="1" dirty="0"/>
            </a:br>
            <a:br>
              <a:rPr lang="en-IN" b="1" dirty="0"/>
            </a:br>
            <a:br>
              <a:rPr lang="en-IN" b="1" dirty="0"/>
            </a:br>
            <a:br>
              <a:rPr lang="en-IN" b="1" dirty="0"/>
            </a:br>
            <a:br>
              <a:rPr lang="en-IN" b="1" dirty="0"/>
            </a:br>
            <a:br>
              <a:rPr lang="en-IN" b="1" dirty="0"/>
            </a:br>
            <a:br>
              <a:rPr lang="en-IN" b="1" dirty="0"/>
            </a:br>
            <a:br>
              <a:rPr lang="en-IN" b="1" dirty="0"/>
            </a:br>
            <a:br>
              <a:rPr lang="en-IN" b="1" dirty="0"/>
            </a:br>
            <a:br>
              <a:rPr lang="en-IN" b="1" dirty="0"/>
            </a:br>
            <a:br>
              <a:rPr lang="en-IN" b="1" dirty="0"/>
            </a:br>
            <a:br>
              <a:rPr lang="en-IN" b="1" dirty="0"/>
            </a:br>
            <a:br>
              <a:rPr lang="en-IN" b="1" dirty="0"/>
            </a:br>
            <a:br>
              <a:rPr lang="en-IN" b="1" dirty="0"/>
            </a:br>
            <a:br>
              <a:rPr lang="en-IN" b="1" dirty="0"/>
            </a:br>
            <a:br>
              <a:rPr lang="en-IN" b="1" dirty="0"/>
            </a:br>
            <a:br>
              <a:rPr lang="en-IN" b="1" dirty="0"/>
            </a:br>
            <a:br>
              <a:rPr lang="en-IN" b="1" dirty="0"/>
            </a:br>
            <a:br>
              <a:rPr lang="en-IN" b="1" dirty="0"/>
            </a:br>
            <a:br>
              <a:rPr lang="en-IN" b="1" dirty="0"/>
            </a:br>
            <a:br>
              <a:rPr lang="en-IN" b="1" dirty="0"/>
            </a:br>
            <a:br>
              <a:rPr lang="en-IN" b="1" dirty="0"/>
            </a:br>
            <a:br>
              <a:rPr lang="en-IN" b="1" dirty="0"/>
            </a:br>
            <a:br>
              <a:rPr lang="en-IN" b="1" dirty="0"/>
            </a:br>
            <a:br>
              <a:rPr lang="en-IN" b="1" dirty="0"/>
            </a:br>
            <a:r>
              <a:rPr lang="en-IN" b="1" dirty="0"/>
              <a:t> </a:t>
            </a:r>
            <a:br>
              <a:rPr lang="en-IN" b="1" dirty="0"/>
            </a:br>
            <a:br>
              <a:rPr lang="en-IN" b="1" dirty="0"/>
            </a:br>
            <a:br>
              <a:rPr lang="en-IN" b="1" dirty="0"/>
            </a:br>
            <a:br>
              <a:rPr lang="en-IN" b="1" dirty="0"/>
            </a:br>
            <a:br>
              <a:rPr lang="en-IN" b="1" dirty="0"/>
            </a:br>
            <a:r>
              <a:rPr lang="en-IN" sz="2700" b="1" dirty="0">
                <a:solidFill>
                  <a:srgbClr val="7030A0"/>
                </a:solidFill>
              </a:rPr>
              <a:t>Accuracy of Numbers </a:t>
            </a:r>
            <a:br>
              <a:rPr lang="en-IN" sz="2700" dirty="0"/>
            </a:br>
            <a:endParaRPr lang="en-IN" sz="2700" dirty="0"/>
          </a:p>
        </p:txBody>
      </p:sp>
      <p:sp>
        <p:nvSpPr>
          <p:cNvPr id="3" name="Content Placeholder 2"/>
          <p:cNvSpPr>
            <a:spLocks noGrp="1"/>
          </p:cNvSpPr>
          <p:nvPr>
            <p:ph idx="1"/>
          </p:nvPr>
        </p:nvSpPr>
        <p:spPr>
          <a:xfrm>
            <a:off x="457200" y="642918"/>
            <a:ext cx="8229600" cy="5681682"/>
          </a:xfrm>
        </p:spPr>
        <p:txBody>
          <a:bodyPr>
            <a:normAutofit fontScale="92500" lnSpcReduction="10000"/>
          </a:bodyPr>
          <a:lstStyle/>
          <a:p>
            <a:pPr>
              <a:buFont typeface="Wingdings" pitchFamily="2" charset="2"/>
              <a:buChar char="Ø"/>
            </a:pPr>
            <a:r>
              <a:rPr lang="en-IN" sz="2000" b="1" dirty="0">
                <a:solidFill>
                  <a:srgbClr val="FF0000"/>
                </a:solidFill>
              </a:rPr>
              <a:t>Approximate numbers : </a:t>
            </a:r>
            <a:endParaRPr lang="en-IN" sz="2000" dirty="0">
              <a:solidFill>
                <a:srgbClr val="FF0000"/>
              </a:solidFill>
            </a:endParaRPr>
          </a:p>
          <a:p>
            <a:pPr algn="just">
              <a:lnSpc>
                <a:spcPct val="110000"/>
              </a:lnSpc>
              <a:spcBef>
                <a:spcPts val="0"/>
              </a:spcBef>
              <a:buNone/>
            </a:pPr>
            <a:r>
              <a:rPr lang="en-IN" sz="1800" dirty="0">
                <a:latin typeface="+mj-lt"/>
              </a:rPr>
              <a:t>There are two types of numbers exact and approximate. Examples of exact numbers are 1,2,3,.... 1/2, 2/3 ,....√2, e, ∏ etc. But there are numbers such as 2/7 (= 0.2857142...), √2 (=1.41413...) and ∏(=3.14159265...) which cannot be expressed by a finite number of digits. These may be approximated by numbers  0.285714, 1.4142 and 3.1416 respectively. Such numbers which represent the given numbers to a certain degree of accuracy are called approximate number.</a:t>
            </a:r>
          </a:p>
          <a:p>
            <a:pPr lvl="0">
              <a:buFont typeface="Wingdings" pitchFamily="2" charset="2"/>
              <a:buChar char="Ø"/>
            </a:pPr>
            <a:r>
              <a:rPr lang="en-IN" sz="2000" b="1" dirty="0">
                <a:solidFill>
                  <a:srgbClr val="00B050"/>
                </a:solidFill>
              </a:rPr>
              <a:t>Significant Digits :</a:t>
            </a:r>
            <a:endParaRPr lang="en-IN" sz="2000" dirty="0">
              <a:solidFill>
                <a:srgbClr val="00B050"/>
              </a:solidFill>
            </a:endParaRPr>
          </a:p>
          <a:p>
            <a:pPr>
              <a:lnSpc>
                <a:spcPct val="110000"/>
              </a:lnSpc>
              <a:buNone/>
            </a:pPr>
            <a:r>
              <a:rPr lang="en-IN" sz="1900" dirty="0">
                <a:latin typeface="+mj-lt"/>
              </a:rPr>
              <a:t>The digits used to express a number are called significant digits or significant figures.</a:t>
            </a:r>
          </a:p>
          <a:p>
            <a:pPr>
              <a:lnSpc>
                <a:spcPct val="110000"/>
              </a:lnSpc>
              <a:buNone/>
            </a:pPr>
            <a:r>
              <a:rPr lang="en-IN" sz="1900" dirty="0">
                <a:latin typeface="+mj-lt"/>
              </a:rPr>
              <a:t>Thus the numbers 87415, 0.66669, 3.1416 each contain five significant digits, while the numbers 0.00687, 0.000123, 0.0000369 contain only three significant digits. Since the zeros serve only to fix the position of the decimal point. Similarly 38000 and 4500.00 have two significant digits only.</a:t>
            </a:r>
          </a:p>
          <a:p>
            <a:pPr>
              <a:lnSpc>
                <a:spcPct val="110000"/>
              </a:lnSpc>
              <a:buNone/>
            </a:pPr>
            <a:r>
              <a:rPr lang="en-IN" sz="1900" dirty="0">
                <a:latin typeface="+mj-lt"/>
              </a:rPr>
              <a:t>The concept of accuracy and precision are closely related to significant digits.</a:t>
            </a:r>
          </a:p>
          <a:p>
            <a:pPr lvl="0">
              <a:lnSpc>
                <a:spcPct val="110000"/>
              </a:lnSpc>
            </a:pPr>
            <a:r>
              <a:rPr lang="en-IN" sz="1900" dirty="0">
                <a:latin typeface="+mj-lt"/>
              </a:rPr>
              <a:t>“Accuracy” refers to the number of significant digits in a value.</a:t>
            </a:r>
          </a:p>
          <a:p>
            <a:pPr>
              <a:lnSpc>
                <a:spcPct val="110000"/>
              </a:lnSpc>
              <a:buNone/>
            </a:pPr>
            <a:r>
              <a:rPr lang="en-IN" sz="1900" dirty="0">
                <a:latin typeface="+mj-lt"/>
              </a:rPr>
              <a:t>Ex : The number 57.396 is accurate to five significant digits.</a:t>
            </a:r>
          </a:p>
          <a:p>
            <a:pPr lvl="0">
              <a:lnSpc>
                <a:spcPct val="110000"/>
              </a:lnSpc>
            </a:pPr>
            <a:r>
              <a:rPr lang="en-IN" sz="1900" dirty="0">
                <a:latin typeface="+mj-lt"/>
              </a:rPr>
              <a:t>“Precision” refers to the number of decimal positions.</a:t>
            </a:r>
          </a:p>
          <a:p>
            <a:pPr>
              <a:lnSpc>
                <a:spcPct val="110000"/>
              </a:lnSpc>
              <a:buNone/>
            </a:pPr>
            <a:r>
              <a:rPr lang="en-IN" sz="1900" dirty="0" err="1">
                <a:latin typeface="+mj-lt"/>
              </a:rPr>
              <a:t>i.e</a:t>
            </a:r>
            <a:r>
              <a:rPr lang="en-IN" sz="1900" dirty="0">
                <a:latin typeface="+mj-lt"/>
              </a:rPr>
              <a:t> the order of magnitude of the last digit in a value.</a:t>
            </a:r>
          </a:p>
          <a:p>
            <a:pPr>
              <a:lnSpc>
                <a:spcPct val="110000"/>
              </a:lnSpc>
              <a:buNone/>
            </a:pPr>
            <a:r>
              <a:rPr lang="en-IN" sz="1900" dirty="0">
                <a:latin typeface="+mj-lt"/>
              </a:rPr>
              <a:t>Ex : The number 57.396 has a precision 10</a:t>
            </a:r>
            <a:r>
              <a:rPr lang="en-IN" sz="1900" baseline="30000" dirty="0">
                <a:latin typeface="+mj-lt"/>
              </a:rPr>
              <a:t>-3</a:t>
            </a:r>
            <a:r>
              <a:rPr lang="en-IN" sz="1900" dirty="0">
                <a:latin typeface="+mj-lt"/>
              </a:rPr>
              <a:t>.</a:t>
            </a:r>
          </a:p>
          <a:p>
            <a:endParaRPr lang="en-IN" dirty="0"/>
          </a:p>
        </p:txBody>
      </p:sp>
    </p:spTree>
  </p:cSld>
  <p:clrMapOvr>
    <a:masterClrMapping/>
  </p:clrMapOvr>
  <p:transition>
    <p:wedg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1472" y="285728"/>
            <a:ext cx="8086724" cy="2928958"/>
          </a:xfrm>
        </p:spPr>
        <p:txBody>
          <a:bodyPr>
            <a:normAutofit fontScale="90000"/>
          </a:bodyPr>
          <a:lstStyle/>
          <a:p>
            <a:pPr lvl="0">
              <a:buFont typeface="Wingdings" pitchFamily="2" charset="2"/>
              <a:buChar char="Ø"/>
            </a:pPr>
            <a:r>
              <a:rPr lang="en-IN" sz="2000" b="1" dirty="0">
                <a:solidFill>
                  <a:srgbClr val="FF33CC"/>
                </a:solidFill>
              </a:rPr>
              <a:t>Rounding-off : </a:t>
            </a:r>
            <a:br>
              <a:rPr lang="en-IN" sz="1800" dirty="0">
                <a:solidFill>
                  <a:schemeClr val="tx1"/>
                </a:solidFill>
              </a:rPr>
            </a:br>
            <a:r>
              <a:rPr lang="en-IN" sz="2000" dirty="0">
                <a:solidFill>
                  <a:schemeClr val="tx1"/>
                </a:solidFill>
              </a:rPr>
              <a:t>In numerical computations we come across numbers which have large number of digits and it will be necessary to cut them to a unusual number of figures. This process of cutting numbers is called rounding off numbers.</a:t>
            </a:r>
            <a:br>
              <a:rPr lang="en-IN" sz="2000" dirty="0">
                <a:solidFill>
                  <a:schemeClr val="tx1"/>
                </a:solidFill>
              </a:rPr>
            </a:br>
            <a:r>
              <a:rPr lang="en-IN" sz="2000" dirty="0">
                <a:solidFill>
                  <a:srgbClr val="FFC000"/>
                </a:solidFill>
              </a:rPr>
              <a:t>Working Rule :</a:t>
            </a:r>
            <a:br>
              <a:rPr lang="en-IN" sz="2000" dirty="0">
                <a:solidFill>
                  <a:schemeClr val="tx1"/>
                </a:solidFill>
              </a:rPr>
            </a:br>
            <a:r>
              <a:rPr lang="en-IN" sz="2000" dirty="0">
                <a:solidFill>
                  <a:schemeClr val="tx1"/>
                </a:solidFill>
              </a:rPr>
              <a:t>  To round off a number to n- significant digits, discard all digits to the right of the n</a:t>
            </a:r>
            <a:r>
              <a:rPr lang="en-IN" sz="2000" baseline="30000" dirty="0">
                <a:solidFill>
                  <a:schemeClr val="tx1"/>
                </a:solidFill>
              </a:rPr>
              <a:t>th</a:t>
            </a:r>
            <a:r>
              <a:rPr lang="en-IN" sz="2000" dirty="0">
                <a:solidFill>
                  <a:schemeClr val="tx1"/>
                </a:solidFill>
              </a:rPr>
              <a:t> digit, and if discarded number is </a:t>
            </a:r>
            <a:br>
              <a:rPr lang="en-IN" sz="2000" dirty="0">
                <a:solidFill>
                  <a:schemeClr val="tx1"/>
                </a:solidFill>
              </a:rPr>
            </a:br>
            <a:r>
              <a:rPr lang="en-IN" sz="2000" dirty="0" err="1">
                <a:solidFill>
                  <a:schemeClr val="tx1"/>
                </a:solidFill>
              </a:rPr>
              <a:t>i</a:t>
            </a:r>
            <a:r>
              <a:rPr lang="en-IN" sz="2000" dirty="0">
                <a:solidFill>
                  <a:schemeClr val="tx1"/>
                </a:solidFill>
              </a:rPr>
              <a:t>) Less than half a unit in the n</a:t>
            </a:r>
            <a:r>
              <a:rPr lang="en-IN" sz="2000" baseline="30000" dirty="0">
                <a:solidFill>
                  <a:schemeClr val="tx1"/>
                </a:solidFill>
              </a:rPr>
              <a:t>th</a:t>
            </a:r>
            <a:r>
              <a:rPr lang="en-IN" sz="2000" dirty="0">
                <a:solidFill>
                  <a:schemeClr val="tx1"/>
                </a:solidFill>
              </a:rPr>
              <a:t> place, leave n</a:t>
            </a:r>
            <a:r>
              <a:rPr lang="en-IN" sz="2000" baseline="30000" dirty="0">
                <a:solidFill>
                  <a:schemeClr val="tx1"/>
                </a:solidFill>
              </a:rPr>
              <a:t>th</a:t>
            </a:r>
            <a:r>
              <a:rPr lang="en-IN" sz="2000" dirty="0">
                <a:solidFill>
                  <a:schemeClr val="tx1"/>
                </a:solidFill>
              </a:rPr>
              <a:t> digit unaltered.</a:t>
            </a:r>
            <a:br>
              <a:rPr lang="en-IN" sz="2000" dirty="0">
                <a:solidFill>
                  <a:schemeClr val="tx1"/>
                </a:solidFill>
              </a:rPr>
            </a:br>
            <a:r>
              <a:rPr lang="en-IN" sz="2000" dirty="0">
                <a:solidFill>
                  <a:schemeClr val="tx1"/>
                </a:solidFill>
              </a:rPr>
              <a:t>ii) Greater than half a unit in the n</a:t>
            </a:r>
            <a:r>
              <a:rPr lang="en-IN" sz="2000" baseline="30000" dirty="0">
                <a:solidFill>
                  <a:schemeClr val="tx1"/>
                </a:solidFill>
              </a:rPr>
              <a:t>th</a:t>
            </a:r>
            <a:r>
              <a:rPr lang="en-IN" sz="2000" dirty="0">
                <a:solidFill>
                  <a:schemeClr val="tx1"/>
                </a:solidFill>
              </a:rPr>
              <a:t> place, increase the n</a:t>
            </a:r>
            <a:r>
              <a:rPr lang="en-IN" sz="2000" baseline="30000" dirty="0">
                <a:solidFill>
                  <a:schemeClr val="tx1"/>
                </a:solidFill>
              </a:rPr>
              <a:t>th</a:t>
            </a:r>
            <a:r>
              <a:rPr lang="en-IN" sz="2000" dirty="0">
                <a:solidFill>
                  <a:schemeClr val="tx1"/>
                </a:solidFill>
              </a:rPr>
              <a:t> digit by a unit.</a:t>
            </a:r>
            <a:br>
              <a:rPr lang="en-IN" sz="2000" dirty="0">
                <a:solidFill>
                  <a:schemeClr val="tx1"/>
                </a:solidFill>
              </a:rPr>
            </a:br>
            <a:r>
              <a:rPr lang="en-IN" sz="2000" dirty="0">
                <a:solidFill>
                  <a:schemeClr val="tx1"/>
                </a:solidFill>
              </a:rPr>
              <a:t>Iii) Exactly half a unit in the n</a:t>
            </a:r>
            <a:r>
              <a:rPr lang="en-IN" sz="2000" baseline="30000" dirty="0">
                <a:solidFill>
                  <a:schemeClr val="tx1"/>
                </a:solidFill>
              </a:rPr>
              <a:t>th</a:t>
            </a:r>
            <a:r>
              <a:rPr lang="en-IN" sz="2000" dirty="0">
                <a:solidFill>
                  <a:schemeClr val="tx1"/>
                </a:solidFill>
              </a:rPr>
              <a:t> place, increase the n</a:t>
            </a:r>
            <a:r>
              <a:rPr lang="en-IN" sz="2000" baseline="30000" dirty="0">
                <a:solidFill>
                  <a:schemeClr val="tx1"/>
                </a:solidFill>
              </a:rPr>
              <a:t>th</a:t>
            </a:r>
            <a:r>
              <a:rPr lang="en-IN" sz="2000" dirty="0">
                <a:solidFill>
                  <a:schemeClr val="tx1"/>
                </a:solidFill>
              </a:rPr>
              <a:t> digit by unity if it is odd, other-wise leave it unchanged.</a:t>
            </a:r>
          </a:p>
        </p:txBody>
      </p:sp>
      <p:sp>
        <p:nvSpPr>
          <p:cNvPr id="3" name="Content Placeholder 2"/>
          <p:cNvSpPr>
            <a:spLocks noGrp="1"/>
          </p:cNvSpPr>
          <p:nvPr>
            <p:ph idx="1"/>
          </p:nvPr>
        </p:nvSpPr>
        <p:spPr>
          <a:xfrm>
            <a:off x="428596" y="3286124"/>
            <a:ext cx="8258204" cy="3286148"/>
          </a:xfrm>
        </p:spPr>
        <p:txBody>
          <a:bodyPr>
            <a:normAutofit fontScale="92500" lnSpcReduction="20000"/>
          </a:bodyPr>
          <a:lstStyle/>
          <a:p>
            <a:pPr algn="just">
              <a:buFont typeface="Wingdings" pitchFamily="2" charset="2"/>
              <a:buChar char="Ø"/>
            </a:pPr>
            <a:r>
              <a:rPr lang="en-IN" sz="1800" b="1" dirty="0">
                <a:solidFill>
                  <a:srgbClr val="FF0000"/>
                </a:solidFill>
                <a:latin typeface="+mj-lt"/>
              </a:rPr>
              <a:t>Absolute, Relative and Percentage Errors :</a:t>
            </a:r>
            <a:endParaRPr lang="en-IN" sz="1800" dirty="0">
              <a:solidFill>
                <a:srgbClr val="FF0000"/>
              </a:solidFill>
              <a:latin typeface="+mj-lt"/>
            </a:endParaRPr>
          </a:p>
          <a:p>
            <a:pPr lvl="0" algn="just">
              <a:lnSpc>
                <a:spcPct val="120000"/>
              </a:lnSpc>
              <a:spcBef>
                <a:spcPts val="0"/>
              </a:spcBef>
            </a:pPr>
            <a:r>
              <a:rPr lang="en-IN" sz="1800" dirty="0">
                <a:latin typeface="+mj-lt"/>
              </a:rPr>
              <a:t>Absolute error is the number difference between the true value of a quantity and its approximate value. If </a:t>
            </a:r>
            <a:r>
              <a:rPr lang="en-IN" sz="1800" b="1" dirty="0">
                <a:latin typeface="+mj-lt"/>
              </a:rPr>
              <a:t>X</a:t>
            </a:r>
            <a:r>
              <a:rPr lang="en-IN" sz="1800" dirty="0">
                <a:latin typeface="+mj-lt"/>
              </a:rPr>
              <a:t> is the true value of a quantity and </a:t>
            </a:r>
            <a:r>
              <a:rPr lang="en-IN" sz="1800" b="1" dirty="0">
                <a:latin typeface="+mj-lt"/>
              </a:rPr>
              <a:t>X</a:t>
            </a:r>
            <a:r>
              <a:rPr lang="en-IN" sz="1800" b="1" baseline="30000" dirty="0">
                <a:latin typeface="+mj-lt"/>
              </a:rPr>
              <a:t>1</a:t>
            </a:r>
            <a:r>
              <a:rPr lang="en-IN" sz="1800" dirty="0">
                <a:latin typeface="+mj-lt"/>
              </a:rPr>
              <a:t> its approximate value then </a:t>
            </a:r>
            <a:r>
              <a:rPr lang="en-IN" sz="1800" b="1" dirty="0">
                <a:latin typeface="+mj-lt"/>
              </a:rPr>
              <a:t>│X – X</a:t>
            </a:r>
            <a:r>
              <a:rPr lang="en-IN" sz="1800" b="1" baseline="30000" dirty="0">
                <a:latin typeface="+mj-lt"/>
              </a:rPr>
              <a:t>1</a:t>
            </a:r>
            <a:r>
              <a:rPr lang="en-IN" sz="1800" b="1" dirty="0">
                <a:latin typeface="+mj-lt"/>
              </a:rPr>
              <a:t>│</a:t>
            </a:r>
            <a:r>
              <a:rPr lang="en-IN" sz="1800" dirty="0">
                <a:latin typeface="+mj-lt"/>
              </a:rPr>
              <a:t> is called the absolute error and is denoted by E</a:t>
            </a:r>
            <a:r>
              <a:rPr lang="en-IN" sz="1800" baseline="-25000" dirty="0">
                <a:latin typeface="+mj-lt"/>
              </a:rPr>
              <a:t>A</a:t>
            </a:r>
            <a:r>
              <a:rPr lang="en-IN" sz="1800" dirty="0">
                <a:latin typeface="+mj-lt"/>
              </a:rPr>
              <a:t>.</a:t>
            </a:r>
          </a:p>
          <a:p>
            <a:pPr algn="just">
              <a:lnSpc>
                <a:spcPct val="120000"/>
              </a:lnSpc>
              <a:spcBef>
                <a:spcPts val="0"/>
              </a:spcBef>
              <a:buNone/>
            </a:pPr>
            <a:r>
              <a:rPr lang="en-IN" sz="1800" dirty="0">
                <a:latin typeface="+mj-lt"/>
              </a:rPr>
              <a:t>                                   Therefore </a:t>
            </a:r>
            <a:r>
              <a:rPr lang="en-IN" sz="1800" b="1" dirty="0">
                <a:latin typeface="+mj-lt"/>
              </a:rPr>
              <a:t>E</a:t>
            </a:r>
            <a:r>
              <a:rPr lang="en-IN" sz="1800" b="1" baseline="-25000" dirty="0">
                <a:latin typeface="+mj-lt"/>
              </a:rPr>
              <a:t>A</a:t>
            </a:r>
            <a:r>
              <a:rPr lang="en-IN" sz="1800" b="1" dirty="0">
                <a:latin typeface="+mj-lt"/>
              </a:rPr>
              <a:t> = │X – X</a:t>
            </a:r>
            <a:r>
              <a:rPr lang="en-IN" sz="1800" b="1" baseline="30000" dirty="0">
                <a:latin typeface="+mj-lt"/>
              </a:rPr>
              <a:t>1</a:t>
            </a:r>
            <a:r>
              <a:rPr lang="en-IN" sz="1800" b="1" dirty="0">
                <a:latin typeface="+mj-lt"/>
              </a:rPr>
              <a:t>│.</a:t>
            </a:r>
            <a:endParaRPr lang="en-IN" sz="1800" dirty="0">
              <a:latin typeface="+mj-lt"/>
            </a:endParaRPr>
          </a:p>
          <a:p>
            <a:pPr lvl="0" algn="just">
              <a:lnSpc>
                <a:spcPct val="120000"/>
              </a:lnSpc>
              <a:spcBef>
                <a:spcPts val="0"/>
              </a:spcBef>
            </a:pPr>
            <a:r>
              <a:rPr lang="en-IN" sz="1800" dirty="0">
                <a:latin typeface="+mj-lt"/>
              </a:rPr>
              <a:t>The relative error of an approximate number </a:t>
            </a:r>
            <a:r>
              <a:rPr lang="en-IN" sz="1800" b="1" dirty="0">
                <a:latin typeface="+mj-lt"/>
              </a:rPr>
              <a:t>X</a:t>
            </a:r>
            <a:r>
              <a:rPr lang="en-IN" sz="1800" b="1" baseline="30000" dirty="0">
                <a:latin typeface="+mj-lt"/>
              </a:rPr>
              <a:t>1</a:t>
            </a:r>
            <a:r>
              <a:rPr lang="en-IN" sz="1800" dirty="0">
                <a:latin typeface="+mj-lt"/>
              </a:rPr>
              <a:t> is the ratio of the absolute error of the number to the absolute value of the corresponding exact number </a:t>
            </a:r>
            <a:r>
              <a:rPr lang="en-IN" sz="1800" b="1" dirty="0">
                <a:latin typeface="+mj-lt"/>
              </a:rPr>
              <a:t>X</a:t>
            </a:r>
            <a:r>
              <a:rPr lang="en-IN" sz="1800" dirty="0">
                <a:latin typeface="+mj-lt"/>
              </a:rPr>
              <a:t> where </a:t>
            </a:r>
            <a:r>
              <a:rPr lang="en-IN" sz="1800" b="1" dirty="0">
                <a:latin typeface="+mj-lt"/>
              </a:rPr>
              <a:t>X ǂ 0</a:t>
            </a:r>
            <a:r>
              <a:rPr lang="en-IN" sz="1800" dirty="0">
                <a:latin typeface="+mj-lt"/>
              </a:rPr>
              <a:t>. It is denoted by </a:t>
            </a:r>
            <a:r>
              <a:rPr lang="en-IN" sz="1800" b="1" dirty="0">
                <a:latin typeface="+mj-lt"/>
              </a:rPr>
              <a:t>E</a:t>
            </a:r>
            <a:r>
              <a:rPr lang="en-IN" sz="1800" b="1" baseline="-25000" dirty="0">
                <a:latin typeface="+mj-lt"/>
              </a:rPr>
              <a:t>R</a:t>
            </a:r>
            <a:r>
              <a:rPr lang="en-IN" sz="1800" b="1" dirty="0">
                <a:latin typeface="+mj-lt"/>
              </a:rPr>
              <a:t> </a:t>
            </a:r>
            <a:r>
              <a:rPr lang="en-IN" sz="1800" dirty="0">
                <a:latin typeface="+mj-lt"/>
              </a:rPr>
              <a:t>.</a:t>
            </a:r>
          </a:p>
          <a:p>
            <a:pPr algn="just">
              <a:lnSpc>
                <a:spcPct val="120000"/>
              </a:lnSpc>
              <a:spcBef>
                <a:spcPts val="0"/>
              </a:spcBef>
              <a:buNone/>
            </a:pPr>
            <a:r>
              <a:rPr lang="en-IN" sz="1800" dirty="0">
                <a:latin typeface="+mj-lt"/>
              </a:rPr>
              <a:t>                                   Therefore </a:t>
            </a:r>
            <a:r>
              <a:rPr lang="en-IN" sz="1800" b="1" dirty="0">
                <a:latin typeface="+mj-lt"/>
              </a:rPr>
              <a:t>E</a:t>
            </a:r>
            <a:r>
              <a:rPr lang="en-IN" sz="1800" b="1" baseline="-25000" dirty="0">
                <a:latin typeface="+mj-lt"/>
              </a:rPr>
              <a:t>R  </a:t>
            </a:r>
            <a:r>
              <a:rPr lang="en-IN" sz="1800" b="1" dirty="0">
                <a:latin typeface="+mj-lt"/>
              </a:rPr>
              <a:t> =          = │(              )│.</a:t>
            </a:r>
          </a:p>
          <a:p>
            <a:pPr algn="just">
              <a:lnSpc>
                <a:spcPct val="120000"/>
              </a:lnSpc>
              <a:spcBef>
                <a:spcPts val="0"/>
              </a:spcBef>
              <a:buNone/>
            </a:pPr>
            <a:endParaRPr lang="en-IN" sz="1800" dirty="0">
              <a:latin typeface="+mj-lt"/>
            </a:endParaRPr>
          </a:p>
          <a:p>
            <a:pPr lvl="0" algn="just">
              <a:lnSpc>
                <a:spcPct val="120000"/>
              </a:lnSpc>
              <a:spcBef>
                <a:spcPts val="0"/>
              </a:spcBef>
            </a:pPr>
            <a:r>
              <a:rPr lang="en-IN" sz="1800" dirty="0">
                <a:latin typeface="+mj-lt"/>
              </a:rPr>
              <a:t>The Percentage error is 100 times the relative error. It is denoted by </a:t>
            </a:r>
            <a:r>
              <a:rPr lang="en-IN" sz="1800" b="1" dirty="0">
                <a:latin typeface="+mj-lt"/>
              </a:rPr>
              <a:t>E</a:t>
            </a:r>
            <a:r>
              <a:rPr lang="en-IN" sz="1800" b="1" baseline="-25000" dirty="0">
                <a:latin typeface="+mj-lt"/>
              </a:rPr>
              <a:t>P</a:t>
            </a:r>
            <a:r>
              <a:rPr lang="en-IN" sz="1800" b="1" dirty="0">
                <a:latin typeface="+mj-lt"/>
              </a:rPr>
              <a:t>.</a:t>
            </a:r>
            <a:endParaRPr lang="en-IN" sz="1800" dirty="0">
              <a:latin typeface="+mj-lt"/>
            </a:endParaRPr>
          </a:p>
          <a:p>
            <a:pPr algn="just">
              <a:lnSpc>
                <a:spcPct val="120000"/>
              </a:lnSpc>
              <a:spcBef>
                <a:spcPts val="0"/>
              </a:spcBef>
              <a:buNone/>
            </a:pPr>
            <a:r>
              <a:rPr lang="en-IN" sz="1800" dirty="0">
                <a:latin typeface="+mj-lt"/>
              </a:rPr>
              <a:t>                                   Thus </a:t>
            </a:r>
            <a:r>
              <a:rPr lang="en-IN" sz="1800" b="1" dirty="0">
                <a:latin typeface="+mj-lt"/>
              </a:rPr>
              <a:t>E</a:t>
            </a:r>
            <a:r>
              <a:rPr lang="en-IN" sz="1800" b="1" baseline="-25000" dirty="0">
                <a:latin typeface="+mj-lt"/>
              </a:rPr>
              <a:t>P</a:t>
            </a:r>
            <a:r>
              <a:rPr lang="en-IN" sz="1800" b="1" dirty="0">
                <a:latin typeface="+mj-lt"/>
              </a:rPr>
              <a:t> = E</a:t>
            </a:r>
            <a:r>
              <a:rPr lang="en-IN" sz="1800" b="1" baseline="-25000" dirty="0">
                <a:latin typeface="+mj-lt"/>
              </a:rPr>
              <a:t>R</a:t>
            </a:r>
            <a:r>
              <a:rPr lang="en-IN" sz="1800" b="1" dirty="0">
                <a:latin typeface="+mj-lt"/>
              </a:rPr>
              <a:t> x 100  =</a:t>
            </a:r>
            <a:r>
              <a:rPr lang="en-IN" sz="1800" dirty="0">
                <a:latin typeface="+mj-lt"/>
              </a:rPr>
              <a:t> </a:t>
            </a:r>
            <a:r>
              <a:rPr lang="en-IN" sz="1800" b="1" dirty="0">
                <a:latin typeface="+mj-lt"/>
              </a:rPr>
              <a:t>│              │ x 100.</a:t>
            </a:r>
            <a:endParaRPr lang="en-IN" sz="1800" dirty="0">
              <a:latin typeface="+mj-lt"/>
            </a:endParaRPr>
          </a:p>
          <a:p>
            <a:endParaRPr lang="en-IN" sz="1900" dirty="0">
              <a:latin typeface="+mj-lt"/>
            </a:endParaRPr>
          </a:p>
        </p:txBody>
      </p:sp>
      <p:sp>
        <p:nvSpPr>
          <p:cNvPr id="102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1025"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3714744" y="5214950"/>
            <a:ext cx="238125" cy="495300"/>
          </a:xfrm>
          <a:prstGeom prst="rect">
            <a:avLst/>
          </a:prstGeom>
          <a:noFill/>
        </p:spPr>
      </p:pic>
      <p:sp>
        <p:nvSpPr>
          <p:cNvPr id="1028"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1027" name="Picture 3"/>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4429124" y="5357826"/>
            <a:ext cx="619125" cy="523875"/>
          </a:xfrm>
          <a:prstGeom prst="rect">
            <a:avLst/>
          </a:prstGeom>
          <a:noFill/>
        </p:spPr>
      </p:pic>
      <p:sp>
        <p:nvSpPr>
          <p:cNvPr id="1030"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1029" name="Picture 5"/>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4214810" y="6072206"/>
            <a:ext cx="619125" cy="523875"/>
          </a:xfrm>
          <a:prstGeom prst="rect">
            <a:avLst/>
          </a:prstGeom>
          <a:noFill/>
        </p:spPr>
      </p:pic>
    </p:spTree>
  </p:cSld>
  <p:clrMapOvr>
    <a:masterClrMapping/>
  </p:clrMapOvr>
  <p:transition>
    <p:wedg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42918"/>
            <a:ext cx="8229600" cy="1500198"/>
          </a:xfrm>
        </p:spPr>
        <p:txBody>
          <a:bodyPr>
            <a:normAutofit fontScale="90000"/>
          </a:bodyPr>
          <a:lstStyle/>
          <a:p>
            <a:r>
              <a:rPr lang="en-IN" sz="2000" b="1" dirty="0">
                <a:solidFill>
                  <a:schemeClr val="tx1"/>
                </a:solidFill>
              </a:rPr>
              <a:t>Note :</a:t>
            </a:r>
            <a:r>
              <a:rPr lang="en-IN" sz="2000" dirty="0">
                <a:solidFill>
                  <a:schemeClr val="tx1"/>
                </a:solidFill>
              </a:rPr>
              <a:t> If the number X is rounded to n decimal places, then the error </a:t>
            </a:r>
            <a:r>
              <a:rPr lang="en-IN" sz="2000" dirty="0" err="1">
                <a:solidFill>
                  <a:schemeClr val="tx1"/>
                </a:solidFill>
              </a:rPr>
              <a:t>Δx</a:t>
            </a:r>
            <a:r>
              <a:rPr lang="en-IN" sz="2000" dirty="0">
                <a:solidFill>
                  <a:schemeClr val="tx1"/>
                </a:solidFill>
              </a:rPr>
              <a:t> = (     )x10</a:t>
            </a:r>
            <a:r>
              <a:rPr lang="en-IN" sz="2000" baseline="30000" dirty="0">
                <a:solidFill>
                  <a:schemeClr val="tx1"/>
                </a:solidFill>
              </a:rPr>
              <a:t>-n</a:t>
            </a:r>
            <a:r>
              <a:rPr lang="en-IN" sz="2000" dirty="0">
                <a:solidFill>
                  <a:schemeClr val="tx1"/>
                </a:solidFill>
              </a:rPr>
              <a:t>.</a:t>
            </a:r>
            <a:br>
              <a:rPr lang="en-IN" sz="2000" dirty="0">
                <a:solidFill>
                  <a:schemeClr val="tx1"/>
                </a:solidFill>
              </a:rPr>
            </a:br>
            <a:br>
              <a:rPr lang="en-IN" sz="2000" dirty="0">
                <a:solidFill>
                  <a:schemeClr val="tx1"/>
                </a:solidFill>
              </a:rPr>
            </a:br>
            <a:r>
              <a:rPr lang="en-IN" sz="2000" b="1" dirty="0">
                <a:solidFill>
                  <a:schemeClr val="tx1"/>
                </a:solidFill>
              </a:rPr>
              <a:t>Ex :</a:t>
            </a:r>
            <a:r>
              <a:rPr lang="en-IN" sz="2000" dirty="0">
                <a:solidFill>
                  <a:schemeClr val="tx1"/>
                </a:solidFill>
              </a:rPr>
              <a:t>     If X=3.1416 and is correct to four decimal places, then the error </a:t>
            </a:r>
            <a:r>
              <a:rPr lang="en-IN" sz="2000" dirty="0" err="1">
                <a:solidFill>
                  <a:schemeClr val="tx1"/>
                </a:solidFill>
              </a:rPr>
              <a:t>Δx</a:t>
            </a:r>
            <a:r>
              <a:rPr lang="en-IN" sz="2000" dirty="0">
                <a:solidFill>
                  <a:schemeClr val="tx1"/>
                </a:solidFill>
              </a:rPr>
              <a:t> = (   )x10</a:t>
            </a:r>
            <a:r>
              <a:rPr lang="en-IN" sz="2000" baseline="30000" dirty="0">
                <a:solidFill>
                  <a:schemeClr val="tx1"/>
                </a:solidFill>
              </a:rPr>
              <a:t>-4</a:t>
            </a:r>
            <a:r>
              <a:rPr lang="en-IN" sz="2000" dirty="0">
                <a:solidFill>
                  <a:schemeClr val="tx1"/>
                </a:solidFill>
              </a:rPr>
              <a:t> = 0.00005.</a:t>
            </a:r>
            <a:br>
              <a:rPr lang="en-IN" sz="2000" dirty="0"/>
            </a:br>
            <a:endParaRPr lang="en-IN" sz="2000" dirty="0"/>
          </a:p>
        </p:txBody>
      </p:sp>
      <p:sp>
        <p:nvSpPr>
          <p:cNvPr id="3" name="Content Placeholder 2"/>
          <p:cNvSpPr>
            <a:spLocks noGrp="1"/>
          </p:cNvSpPr>
          <p:nvPr>
            <p:ph idx="1"/>
          </p:nvPr>
        </p:nvSpPr>
        <p:spPr>
          <a:xfrm>
            <a:off x="457200" y="2071678"/>
            <a:ext cx="8229600" cy="4252922"/>
          </a:xfrm>
        </p:spPr>
        <p:txBody>
          <a:bodyPr>
            <a:normAutofit/>
          </a:bodyPr>
          <a:lstStyle/>
          <a:p>
            <a:pPr>
              <a:buNone/>
            </a:pPr>
            <a:r>
              <a:rPr lang="en-IN" sz="2000" b="1" dirty="0">
                <a:solidFill>
                  <a:srgbClr val="FFC000"/>
                </a:solidFill>
                <a:latin typeface="+mj-lt"/>
              </a:rPr>
              <a:t>The relation ship between the relative error of an approximate error and </a:t>
            </a:r>
          </a:p>
          <a:p>
            <a:pPr>
              <a:buNone/>
            </a:pPr>
            <a:r>
              <a:rPr lang="en-IN" sz="2000" b="1" dirty="0">
                <a:solidFill>
                  <a:srgbClr val="FFC000"/>
                </a:solidFill>
                <a:latin typeface="+mj-lt"/>
              </a:rPr>
              <a:t>the number of correct digits:</a:t>
            </a:r>
            <a:endParaRPr lang="en-IN" sz="2000" dirty="0">
              <a:solidFill>
                <a:srgbClr val="FFC000"/>
              </a:solidFill>
              <a:latin typeface="+mj-lt"/>
            </a:endParaRPr>
          </a:p>
          <a:p>
            <a:pPr algn="just">
              <a:buNone/>
            </a:pPr>
            <a:r>
              <a:rPr lang="en-IN" sz="2000" dirty="0"/>
              <a:t>    Any +</a:t>
            </a:r>
            <a:r>
              <a:rPr lang="en-IN" sz="2000" dirty="0" err="1"/>
              <a:t>ve</a:t>
            </a:r>
            <a:r>
              <a:rPr lang="en-IN" sz="2000" dirty="0"/>
              <a:t> number x can be represented as a terminating or non-</a:t>
            </a:r>
          </a:p>
          <a:p>
            <a:pPr algn="just">
              <a:buNone/>
            </a:pPr>
            <a:r>
              <a:rPr lang="en-IN" sz="2000" dirty="0"/>
              <a:t>terminating  decimal as follows :</a:t>
            </a:r>
          </a:p>
          <a:p>
            <a:pPr algn="just">
              <a:buNone/>
            </a:pPr>
            <a:r>
              <a:rPr lang="en-IN" sz="2000" dirty="0">
                <a:latin typeface="+mj-lt"/>
              </a:rPr>
              <a:t>X = α</a:t>
            </a:r>
            <a:r>
              <a:rPr lang="en-IN" sz="2000" baseline="-25000" dirty="0">
                <a:latin typeface="+mj-lt"/>
              </a:rPr>
              <a:t>m</a:t>
            </a:r>
            <a:r>
              <a:rPr lang="en-IN" sz="2000" dirty="0">
                <a:latin typeface="+mj-lt"/>
              </a:rPr>
              <a:t>10</a:t>
            </a:r>
            <a:r>
              <a:rPr lang="en-IN" sz="2000" baseline="30000" dirty="0">
                <a:latin typeface="+mj-lt"/>
              </a:rPr>
              <a:t>m</a:t>
            </a:r>
            <a:r>
              <a:rPr lang="en-IN" sz="2000" dirty="0">
                <a:latin typeface="+mj-lt"/>
              </a:rPr>
              <a:t> + α</a:t>
            </a:r>
            <a:r>
              <a:rPr lang="en-IN" sz="2000" baseline="-25000" dirty="0">
                <a:latin typeface="+mj-lt"/>
              </a:rPr>
              <a:t>m-1</a:t>
            </a:r>
            <a:r>
              <a:rPr lang="en-IN" sz="2000" dirty="0">
                <a:latin typeface="+mj-lt"/>
              </a:rPr>
              <a:t>10</a:t>
            </a:r>
            <a:r>
              <a:rPr lang="en-IN" sz="2000" baseline="30000" dirty="0">
                <a:latin typeface="+mj-lt"/>
              </a:rPr>
              <a:t>m-1</a:t>
            </a:r>
            <a:r>
              <a:rPr lang="en-IN" sz="2000" dirty="0">
                <a:latin typeface="+mj-lt"/>
              </a:rPr>
              <a:t> + .... + α</a:t>
            </a:r>
            <a:r>
              <a:rPr lang="en-IN" sz="2000" baseline="-25000" dirty="0">
                <a:latin typeface="+mj-lt"/>
              </a:rPr>
              <a:t>m-n+1</a:t>
            </a:r>
            <a:r>
              <a:rPr lang="en-IN" sz="2000" dirty="0">
                <a:latin typeface="+mj-lt"/>
              </a:rPr>
              <a:t>10</a:t>
            </a:r>
            <a:r>
              <a:rPr lang="en-IN" sz="2000" baseline="30000" dirty="0">
                <a:latin typeface="+mj-lt"/>
              </a:rPr>
              <a:t>m-n+1</a:t>
            </a:r>
            <a:r>
              <a:rPr lang="en-IN" sz="2000" dirty="0">
                <a:latin typeface="+mj-lt"/>
              </a:rPr>
              <a:t> + .... where </a:t>
            </a:r>
            <a:r>
              <a:rPr lang="en-IN" sz="2000" dirty="0" err="1">
                <a:latin typeface="+mj-lt"/>
              </a:rPr>
              <a:t>α</a:t>
            </a:r>
            <a:r>
              <a:rPr lang="en-IN" sz="2000" baseline="-25000" dirty="0" err="1">
                <a:latin typeface="+mj-lt"/>
              </a:rPr>
              <a:t>i</a:t>
            </a:r>
            <a:r>
              <a:rPr lang="en-IN" sz="2000" dirty="0" err="1">
                <a:latin typeface="+mj-lt"/>
              </a:rPr>
              <a:t>’s</a:t>
            </a:r>
            <a:r>
              <a:rPr lang="en-IN" sz="2000" dirty="0">
                <a:latin typeface="+mj-lt"/>
              </a:rPr>
              <a:t> are the digits of the</a:t>
            </a:r>
          </a:p>
          <a:p>
            <a:pPr algn="just">
              <a:buNone/>
            </a:pPr>
            <a:r>
              <a:rPr lang="en-IN" sz="2000" dirty="0">
                <a:latin typeface="+mj-lt"/>
              </a:rPr>
              <a:t> numbers x. </a:t>
            </a:r>
            <a:r>
              <a:rPr lang="en-IN" sz="2000" dirty="0" err="1">
                <a:latin typeface="+mj-lt"/>
              </a:rPr>
              <a:t>i.e</a:t>
            </a:r>
            <a:r>
              <a:rPr lang="en-IN" sz="2000" dirty="0">
                <a:latin typeface="+mj-lt"/>
              </a:rPr>
              <a:t> </a:t>
            </a:r>
            <a:r>
              <a:rPr lang="en-IN" sz="2000" dirty="0" err="1">
                <a:latin typeface="+mj-lt"/>
              </a:rPr>
              <a:t>α</a:t>
            </a:r>
            <a:r>
              <a:rPr lang="en-IN" sz="2000" baseline="-25000" dirty="0" err="1">
                <a:latin typeface="+mj-lt"/>
              </a:rPr>
              <a:t>i</a:t>
            </a:r>
            <a:r>
              <a:rPr lang="en-IN" sz="2000" dirty="0">
                <a:latin typeface="+mj-lt"/>
              </a:rPr>
              <a:t> = 0,1,2,...9 and α</a:t>
            </a:r>
            <a:r>
              <a:rPr lang="en-IN" sz="2000" baseline="-25000" dirty="0">
                <a:latin typeface="+mj-lt"/>
              </a:rPr>
              <a:t>m</a:t>
            </a:r>
            <a:r>
              <a:rPr lang="en-IN" sz="2000" dirty="0">
                <a:latin typeface="+mj-lt"/>
              </a:rPr>
              <a:t>ǂ0 ( m is integer ).</a:t>
            </a:r>
          </a:p>
          <a:p>
            <a:pPr algn="just">
              <a:buNone/>
            </a:pPr>
            <a:endParaRPr lang="en-IN" sz="2000" dirty="0">
              <a:latin typeface="+mj-lt"/>
            </a:endParaRPr>
          </a:p>
          <a:p>
            <a:pPr algn="just">
              <a:buNone/>
            </a:pPr>
            <a:r>
              <a:rPr lang="en-IN" sz="2000" dirty="0">
                <a:latin typeface="+mj-lt"/>
              </a:rPr>
              <a:t>Ex : 1734.58 = 1x10</a:t>
            </a:r>
            <a:r>
              <a:rPr lang="en-IN" sz="2000" baseline="30000" dirty="0">
                <a:latin typeface="+mj-lt"/>
              </a:rPr>
              <a:t>3</a:t>
            </a:r>
            <a:r>
              <a:rPr lang="en-IN" sz="2000" dirty="0">
                <a:latin typeface="+mj-lt"/>
              </a:rPr>
              <a:t> + 7x10</a:t>
            </a:r>
            <a:r>
              <a:rPr lang="en-IN" sz="2000" baseline="30000" dirty="0">
                <a:latin typeface="+mj-lt"/>
              </a:rPr>
              <a:t>2</a:t>
            </a:r>
            <a:r>
              <a:rPr lang="en-IN" sz="2000" dirty="0">
                <a:latin typeface="+mj-lt"/>
              </a:rPr>
              <a:t> + 3x10</a:t>
            </a:r>
            <a:r>
              <a:rPr lang="en-IN" sz="2000" baseline="30000" dirty="0">
                <a:latin typeface="+mj-lt"/>
              </a:rPr>
              <a:t>1</a:t>
            </a:r>
            <a:r>
              <a:rPr lang="en-IN" sz="2000" dirty="0">
                <a:latin typeface="+mj-lt"/>
              </a:rPr>
              <a:t> + 4x10</a:t>
            </a:r>
            <a:r>
              <a:rPr lang="en-IN" sz="2000" baseline="30000" dirty="0">
                <a:latin typeface="+mj-lt"/>
              </a:rPr>
              <a:t>0</a:t>
            </a:r>
            <a:r>
              <a:rPr lang="en-IN" sz="2000" dirty="0">
                <a:latin typeface="+mj-lt"/>
              </a:rPr>
              <a:t> + 5x10</a:t>
            </a:r>
            <a:r>
              <a:rPr lang="en-IN" sz="2000" baseline="30000" dirty="0">
                <a:latin typeface="+mj-lt"/>
              </a:rPr>
              <a:t>-1</a:t>
            </a:r>
            <a:r>
              <a:rPr lang="en-IN" sz="2000" dirty="0">
                <a:latin typeface="+mj-lt"/>
              </a:rPr>
              <a:t> + 8x10</a:t>
            </a:r>
            <a:r>
              <a:rPr lang="en-IN" sz="2000" baseline="30000" dirty="0">
                <a:latin typeface="+mj-lt"/>
              </a:rPr>
              <a:t>-2</a:t>
            </a:r>
            <a:r>
              <a:rPr lang="en-IN" sz="2000" dirty="0">
                <a:latin typeface="+mj-lt"/>
              </a:rPr>
              <a:t> + ...</a:t>
            </a:r>
          </a:p>
          <a:p>
            <a:pPr algn="just">
              <a:buNone/>
            </a:pPr>
            <a:endParaRPr lang="en-IN" sz="2000" dirty="0">
              <a:latin typeface="+mj-lt"/>
            </a:endParaRPr>
          </a:p>
          <a:p>
            <a:pPr algn="just">
              <a:buNone/>
            </a:pPr>
            <a:r>
              <a:rPr lang="en-IN" sz="2000" dirty="0">
                <a:latin typeface="+mj-lt"/>
              </a:rPr>
              <a:t>Note : Here E</a:t>
            </a:r>
            <a:r>
              <a:rPr lang="en-IN" sz="2000" baseline="-25000" dirty="0">
                <a:latin typeface="+mj-lt"/>
              </a:rPr>
              <a:t>A</a:t>
            </a:r>
            <a:r>
              <a:rPr lang="en-IN" sz="2000" dirty="0">
                <a:latin typeface="+mj-lt"/>
              </a:rPr>
              <a:t>= (     ) x 10</a:t>
            </a:r>
            <a:r>
              <a:rPr lang="en-IN" sz="2000" baseline="30000" dirty="0">
                <a:latin typeface="+mj-lt"/>
              </a:rPr>
              <a:t>m-n+1</a:t>
            </a:r>
            <a:r>
              <a:rPr lang="en-IN" sz="2000" dirty="0">
                <a:latin typeface="+mj-lt"/>
              </a:rPr>
              <a:t>.</a:t>
            </a:r>
          </a:p>
          <a:p>
            <a:pPr>
              <a:buNone/>
            </a:pPr>
            <a:endParaRPr lang="en-IN" sz="2000" dirty="0"/>
          </a:p>
        </p:txBody>
      </p:sp>
      <p:sp>
        <p:nvSpPr>
          <p:cNvPr id="102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1025"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7500958" y="714356"/>
            <a:ext cx="114300" cy="495300"/>
          </a:xfrm>
          <a:prstGeom prst="rect">
            <a:avLst/>
          </a:prstGeom>
          <a:noFill/>
        </p:spPr>
      </p:pic>
      <p:sp>
        <p:nvSpPr>
          <p:cNvPr id="1028"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1027" name="Picture 3"/>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7500958" y="1285860"/>
            <a:ext cx="142876" cy="495300"/>
          </a:xfrm>
          <a:prstGeom prst="rect">
            <a:avLst/>
          </a:prstGeom>
          <a:noFill/>
        </p:spPr>
      </p:pic>
      <p:sp>
        <p:nvSpPr>
          <p:cNvPr id="1030"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1029" name="Picture 5"/>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2285984" y="4000504"/>
            <a:ext cx="114300" cy="495300"/>
          </a:xfrm>
          <a:prstGeom prst="rect">
            <a:avLst/>
          </a:prstGeom>
          <a:noFill/>
        </p:spPr>
      </p:pic>
      <p:sp>
        <p:nvSpPr>
          <p:cNvPr id="1032"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1031" name="Picture 7"/>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2357422" y="5357826"/>
            <a:ext cx="114300" cy="495300"/>
          </a:xfrm>
          <a:prstGeom prst="rect">
            <a:avLst/>
          </a:prstGeom>
          <a:noFill/>
        </p:spPr>
      </p:pic>
    </p:spTree>
  </p:cSld>
  <p:clrMapOvr>
    <a:masterClrMapping/>
  </p:clrMapOvr>
  <p:transition>
    <p:wedg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57166"/>
            <a:ext cx="8229600" cy="1643074"/>
          </a:xfrm>
        </p:spPr>
        <p:txBody>
          <a:bodyPr>
            <a:normAutofit fontScale="90000"/>
          </a:bodyPr>
          <a:lstStyle/>
          <a:p>
            <a:r>
              <a:rPr lang="en-IN" sz="2700" b="1" dirty="0">
                <a:solidFill>
                  <a:srgbClr val="FF33CC"/>
                </a:solidFill>
              </a:rPr>
              <a:t>A General Error Formula :</a:t>
            </a:r>
            <a:br>
              <a:rPr lang="en-IN" sz="2000" dirty="0">
                <a:solidFill>
                  <a:schemeClr val="tx1"/>
                </a:solidFill>
              </a:rPr>
            </a:br>
            <a:r>
              <a:rPr lang="en-IN" sz="2000" dirty="0">
                <a:solidFill>
                  <a:schemeClr val="tx1"/>
                </a:solidFill>
              </a:rPr>
              <a:t>Let</a:t>
            </a:r>
            <a:r>
              <a:rPr lang="en-IN" sz="2000" b="1" dirty="0">
                <a:solidFill>
                  <a:schemeClr val="tx1"/>
                </a:solidFill>
              </a:rPr>
              <a:t> </a:t>
            </a:r>
            <a:r>
              <a:rPr lang="en-IN" sz="2000" dirty="0">
                <a:solidFill>
                  <a:schemeClr val="tx1"/>
                </a:solidFill>
              </a:rPr>
              <a:t>u=f(x</a:t>
            </a:r>
            <a:r>
              <a:rPr lang="en-IN" sz="2000" baseline="-25000" dirty="0">
                <a:solidFill>
                  <a:schemeClr val="tx1"/>
                </a:solidFill>
              </a:rPr>
              <a:t>1</a:t>
            </a:r>
            <a:r>
              <a:rPr lang="en-IN" sz="2000" dirty="0">
                <a:solidFill>
                  <a:schemeClr val="tx1"/>
                </a:solidFill>
              </a:rPr>
              <a:t>,x</a:t>
            </a:r>
            <a:r>
              <a:rPr lang="en-IN" sz="2000" baseline="-25000" dirty="0">
                <a:solidFill>
                  <a:schemeClr val="tx1"/>
                </a:solidFill>
              </a:rPr>
              <a:t>2</a:t>
            </a:r>
            <a:r>
              <a:rPr lang="en-IN" sz="2000" dirty="0">
                <a:solidFill>
                  <a:schemeClr val="tx1"/>
                </a:solidFill>
              </a:rPr>
              <a:t>,x</a:t>
            </a:r>
            <a:r>
              <a:rPr lang="en-IN" sz="2000" baseline="-25000" dirty="0">
                <a:solidFill>
                  <a:schemeClr val="tx1"/>
                </a:solidFill>
              </a:rPr>
              <a:t>3</a:t>
            </a:r>
            <a:r>
              <a:rPr lang="en-IN" sz="2000" dirty="0">
                <a:solidFill>
                  <a:schemeClr val="tx1"/>
                </a:solidFill>
              </a:rPr>
              <a:t>,....</a:t>
            </a:r>
            <a:r>
              <a:rPr lang="en-IN" sz="2000" dirty="0" err="1">
                <a:solidFill>
                  <a:schemeClr val="tx1"/>
                </a:solidFill>
              </a:rPr>
              <a:t>x</a:t>
            </a:r>
            <a:r>
              <a:rPr lang="en-IN" sz="2000" baseline="-25000" dirty="0" err="1">
                <a:solidFill>
                  <a:schemeClr val="tx1"/>
                </a:solidFill>
              </a:rPr>
              <a:t>n</a:t>
            </a:r>
            <a:r>
              <a:rPr lang="en-IN" sz="2000" dirty="0">
                <a:solidFill>
                  <a:schemeClr val="tx1"/>
                </a:solidFill>
              </a:rPr>
              <a:t> ) be a function of several variables x</a:t>
            </a:r>
            <a:r>
              <a:rPr lang="en-IN" sz="2000" baseline="-25000" dirty="0">
                <a:solidFill>
                  <a:schemeClr val="tx1"/>
                </a:solidFill>
              </a:rPr>
              <a:t>1</a:t>
            </a:r>
            <a:r>
              <a:rPr lang="en-IN" sz="2000" dirty="0">
                <a:solidFill>
                  <a:schemeClr val="tx1"/>
                </a:solidFill>
              </a:rPr>
              <a:t>, x</a:t>
            </a:r>
            <a:r>
              <a:rPr lang="en-IN" sz="2000" baseline="-25000" dirty="0">
                <a:solidFill>
                  <a:schemeClr val="tx1"/>
                </a:solidFill>
              </a:rPr>
              <a:t>2</a:t>
            </a:r>
            <a:r>
              <a:rPr lang="en-IN" sz="2000" dirty="0">
                <a:solidFill>
                  <a:schemeClr val="tx1"/>
                </a:solidFill>
              </a:rPr>
              <a:t>,x</a:t>
            </a:r>
            <a:r>
              <a:rPr lang="en-IN" sz="2000" baseline="-25000" dirty="0">
                <a:solidFill>
                  <a:schemeClr val="tx1"/>
                </a:solidFill>
              </a:rPr>
              <a:t>3</a:t>
            </a:r>
            <a:r>
              <a:rPr lang="en-IN" sz="2000" dirty="0">
                <a:solidFill>
                  <a:schemeClr val="tx1"/>
                </a:solidFill>
              </a:rPr>
              <a:t>,....</a:t>
            </a:r>
            <a:r>
              <a:rPr lang="en-IN" sz="2000" dirty="0" err="1">
                <a:solidFill>
                  <a:schemeClr val="tx1"/>
                </a:solidFill>
              </a:rPr>
              <a:t>x</a:t>
            </a:r>
            <a:r>
              <a:rPr lang="en-IN" sz="2000" baseline="-25000" dirty="0" err="1">
                <a:solidFill>
                  <a:schemeClr val="tx1"/>
                </a:solidFill>
              </a:rPr>
              <a:t>n</a:t>
            </a:r>
            <a:r>
              <a:rPr lang="en-IN" sz="2000" dirty="0">
                <a:solidFill>
                  <a:schemeClr val="tx1"/>
                </a:solidFill>
              </a:rPr>
              <a:t> and let the error in x</a:t>
            </a:r>
            <a:r>
              <a:rPr lang="en-IN" sz="2000" baseline="-25000" dirty="0">
                <a:solidFill>
                  <a:schemeClr val="tx1"/>
                </a:solidFill>
              </a:rPr>
              <a:t>i</a:t>
            </a:r>
            <a:r>
              <a:rPr lang="en-IN" sz="2000" dirty="0">
                <a:solidFill>
                  <a:schemeClr val="tx1"/>
                </a:solidFill>
              </a:rPr>
              <a:t> is </a:t>
            </a:r>
            <a:r>
              <a:rPr lang="en-IN" sz="2000" dirty="0" err="1">
                <a:solidFill>
                  <a:schemeClr val="tx1"/>
                </a:solidFill>
              </a:rPr>
              <a:t>Δx</a:t>
            </a:r>
            <a:r>
              <a:rPr lang="en-IN" sz="2000" baseline="-25000" dirty="0" err="1">
                <a:solidFill>
                  <a:schemeClr val="tx1"/>
                </a:solidFill>
              </a:rPr>
              <a:t>i</a:t>
            </a:r>
            <a:r>
              <a:rPr lang="en-IN" sz="2000" dirty="0">
                <a:solidFill>
                  <a:schemeClr val="tx1"/>
                </a:solidFill>
              </a:rPr>
              <a:t> for </a:t>
            </a:r>
            <a:r>
              <a:rPr lang="en-IN" sz="2000" dirty="0" err="1">
                <a:solidFill>
                  <a:schemeClr val="tx1"/>
                </a:solidFill>
              </a:rPr>
              <a:t>i</a:t>
            </a:r>
            <a:r>
              <a:rPr lang="en-IN" sz="2000" dirty="0">
                <a:solidFill>
                  <a:schemeClr val="tx1"/>
                </a:solidFill>
              </a:rPr>
              <a:t>=1,2,3,....</a:t>
            </a:r>
            <a:br>
              <a:rPr lang="en-IN" sz="2000" dirty="0">
                <a:solidFill>
                  <a:schemeClr val="tx1"/>
                </a:solidFill>
              </a:rPr>
            </a:br>
            <a:r>
              <a:rPr lang="en-IN" sz="2000" dirty="0">
                <a:solidFill>
                  <a:schemeClr val="tx1"/>
                </a:solidFill>
              </a:rPr>
              <a:t>Let ΔU denotes the error in U then</a:t>
            </a:r>
            <a:br>
              <a:rPr lang="en-IN" sz="2000" dirty="0">
                <a:solidFill>
                  <a:schemeClr val="tx1"/>
                </a:solidFill>
              </a:rPr>
            </a:br>
            <a:r>
              <a:rPr lang="en-IN" sz="2000" dirty="0">
                <a:solidFill>
                  <a:schemeClr val="tx1"/>
                </a:solidFill>
              </a:rPr>
              <a:t>U + ΔU = f ( x</a:t>
            </a:r>
            <a:r>
              <a:rPr lang="en-IN" sz="2000" baseline="-25000" dirty="0">
                <a:solidFill>
                  <a:schemeClr val="tx1"/>
                </a:solidFill>
              </a:rPr>
              <a:t>1</a:t>
            </a:r>
            <a:r>
              <a:rPr lang="en-IN" sz="2000" dirty="0">
                <a:solidFill>
                  <a:schemeClr val="tx1"/>
                </a:solidFill>
              </a:rPr>
              <a:t>+Δx</a:t>
            </a:r>
            <a:r>
              <a:rPr lang="en-IN" sz="2000" baseline="-25000" dirty="0">
                <a:solidFill>
                  <a:schemeClr val="tx1"/>
                </a:solidFill>
              </a:rPr>
              <a:t>1</a:t>
            </a:r>
            <a:r>
              <a:rPr lang="en-IN" sz="2000" dirty="0">
                <a:solidFill>
                  <a:schemeClr val="tx1"/>
                </a:solidFill>
              </a:rPr>
              <a:t>, x</a:t>
            </a:r>
            <a:r>
              <a:rPr lang="en-IN" sz="2000" baseline="-25000" dirty="0">
                <a:solidFill>
                  <a:schemeClr val="tx1"/>
                </a:solidFill>
              </a:rPr>
              <a:t>2</a:t>
            </a:r>
            <a:r>
              <a:rPr lang="en-IN" sz="2000" dirty="0">
                <a:solidFill>
                  <a:schemeClr val="tx1"/>
                </a:solidFill>
              </a:rPr>
              <a:t>+Δx</a:t>
            </a:r>
            <a:r>
              <a:rPr lang="en-IN" sz="2000" baseline="-25000" dirty="0">
                <a:solidFill>
                  <a:schemeClr val="tx1"/>
                </a:solidFill>
              </a:rPr>
              <a:t>2</a:t>
            </a:r>
            <a:r>
              <a:rPr lang="en-IN" sz="2000" dirty="0">
                <a:solidFill>
                  <a:schemeClr val="tx1"/>
                </a:solidFill>
              </a:rPr>
              <a:t>, .... </a:t>
            </a:r>
            <a:r>
              <a:rPr lang="en-IN" sz="2000" dirty="0" err="1">
                <a:solidFill>
                  <a:schemeClr val="tx1"/>
                </a:solidFill>
              </a:rPr>
              <a:t>x</a:t>
            </a:r>
            <a:r>
              <a:rPr lang="en-IN" sz="2000" baseline="-25000" dirty="0" err="1">
                <a:solidFill>
                  <a:schemeClr val="tx1"/>
                </a:solidFill>
              </a:rPr>
              <a:t>n</a:t>
            </a:r>
            <a:r>
              <a:rPr lang="en-IN" sz="2000" dirty="0" err="1">
                <a:solidFill>
                  <a:schemeClr val="tx1"/>
                </a:solidFill>
              </a:rPr>
              <a:t>+Δx</a:t>
            </a:r>
            <a:r>
              <a:rPr lang="en-IN" sz="2000" baseline="-25000" dirty="0" err="1">
                <a:solidFill>
                  <a:schemeClr val="tx1"/>
                </a:solidFill>
              </a:rPr>
              <a:t>n</a:t>
            </a:r>
            <a:r>
              <a:rPr lang="en-IN" sz="2000" dirty="0">
                <a:solidFill>
                  <a:schemeClr val="tx1"/>
                </a:solidFill>
              </a:rPr>
              <a:t> )</a:t>
            </a:r>
            <a:br>
              <a:rPr lang="en-IN" sz="2000" dirty="0">
                <a:solidFill>
                  <a:schemeClr val="tx1"/>
                </a:solidFill>
              </a:rPr>
            </a:br>
            <a:endParaRPr lang="en-IN" sz="2000" dirty="0">
              <a:solidFill>
                <a:schemeClr val="tx1"/>
              </a:solidFill>
            </a:endParaRPr>
          </a:p>
        </p:txBody>
      </p:sp>
      <p:sp>
        <p:nvSpPr>
          <p:cNvPr id="3" name="Content Placeholder 2"/>
          <p:cNvSpPr>
            <a:spLocks noGrp="1"/>
          </p:cNvSpPr>
          <p:nvPr>
            <p:ph idx="1"/>
          </p:nvPr>
        </p:nvSpPr>
        <p:spPr>
          <a:xfrm>
            <a:off x="457200" y="1785926"/>
            <a:ext cx="8229600" cy="4538674"/>
          </a:xfrm>
        </p:spPr>
        <p:txBody>
          <a:bodyPr>
            <a:normAutofit fontScale="85000" lnSpcReduction="10000"/>
          </a:bodyPr>
          <a:lstStyle/>
          <a:p>
            <a:pPr>
              <a:buNone/>
            </a:pPr>
            <a:r>
              <a:rPr lang="en-IN" sz="2000" dirty="0">
                <a:latin typeface="+mj-lt"/>
              </a:rPr>
              <a:t>Using Taylor’s theorem for a function of several variables and expanding right hand side we get</a:t>
            </a:r>
          </a:p>
          <a:p>
            <a:pPr>
              <a:buNone/>
            </a:pPr>
            <a:r>
              <a:rPr lang="en-IN" sz="2000" dirty="0">
                <a:latin typeface="+mj-lt"/>
              </a:rPr>
              <a:t>U + ΔU = f(x</a:t>
            </a:r>
            <a:r>
              <a:rPr lang="en-IN" sz="2000" baseline="-25000" dirty="0">
                <a:latin typeface="+mj-lt"/>
              </a:rPr>
              <a:t>1</a:t>
            </a:r>
            <a:r>
              <a:rPr lang="en-IN" sz="2000" dirty="0">
                <a:latin typeface="+mj-lt"/>
              </a:rPr>
              <a:t>,x</a:t>
            </a:r>
            <a:r>
              <a:rPr lang="en-IN" sz="2000" baseline="-25000" dirty="0">
                <a:latin typeface="+mj-lt"/>
              </a:rPr>
              <a:t>2</a:t>
            </a:r>
            <a:r>
              <a:rPr lang="en-IN" sz="2000" dirty="0">
                <a:latin typeface="+mj-lt"/>
              </a:rPr>
              <a:t>,x</a:t>
            </a:r>
            <a:r>
              <a:rPr lang="en-IN" sz="2000" baseline="-25000" dirty="0">
                <a:latin typeface="+mj-lt"/>
              </a:rPr>
              <a:t>3</a:t>
            </a:r>
            <a:r>
              <a:rPr lang="en-IN" sz="2000" dirty="0">
                <a:latin typeface="+mj-lt"/>
              </a:rPr>
              <a:t>,....</a:t>
            </a:r>
            <a:r>
              <a:rPr lang="en-IN" sz="2000" dirty="0" err="1">
                <a:latin typeface="+mj-lt"/>
              </a:rPr>
              <a:t>x</a:t>
            </a:r>
            <a:r>
              <a:rPr lang="en-IN" sz="2000" baseline="-25000" dirty="0" err="1">
                <a:latin typeface="+mj-lt"/>
              </a:rPr>
              <a:t>n</a:t>
            </a:r>
            <a:r>
              <a:rPr lang="en-IN" sz="2000" dirty="0">
                <a:latin typeface="+mj-lt"/>
              </a:rPr>
              <a:t> ) + Δx</a:t>
            </a:r>
            <a:r>
              <a:rPr lang="en-IN" sz="2000" baseline="-25000" dirty="0">
                <a:latin typeface="+mj-lt"/>
              </a:rPr>
              <a:t>1        </a:t>
            </a:r>
            <a:r>
              <a:rPr lang="en-IN" sz="2000" dirty="0">
                <a:latin typeface="+mj-lt"/>
              </a:rPr>
              <a:t>     + Δx</a:t>
            </a:r>
            <a:r>
              <a:rPr lang="en-IN" sz="2000" baseline="-25000" dirty="0">
                <a:latin typeface="+mj-lt"/>
              </a:rPr>
              <a:t>2   </a:t>
            </a:r>
            <a:r>
              <a:rPr lang="en-IN" sz="2000" dirty="0">
                <a:latin typeface="+mj-lt"/>
              </a:rPr>
              <a:t>         + .... + Δx</a:t>
            </a:r>
            <a:r>
              <a:rPr lang="en-IN" sz="2000" baseline="-25000" dirty="0">
                <a:latin typeface="+mj-lt"/>
              </a:rPr>
              <a:t>n</a:t>
            </a:r>
            <a:r>
              <a:rPr lang="en-IN" sz="2000" dirty="0">
                <a:latin typeface="+mj-lt"/>
              </a:rPr>
              <a:t>          + terms  </a:t>
            </a:r>
          </a:p>
          <a:p>
            <a:pPr>
              <a:buNone/>
            </a:pPr>
            <a:r>
              <a:rPr lang="en-IN" sz="2000" dirty="0">
                <a:latin typeface="+mj-lt"/>
              </a:rPr>
              <a:t>                  involving (</a:t>
            </a:r>
            <a:r>
              <a:rPr lang="en-IN" sz="2000" dirty="0" err="1">
                <a:latin typeface="+mj-lt"/>
              </a:rPr>
              <a:t>Δx</a:t>
            </a:r>
            <a:r>
              <a:rPr lang="en-IN" sz="2000" baseline="-25000" dirty="0" err="1">
                <a:latin typeface="+mj-lt"/>
              </a:rPr>
              <a:t>i</a:t>
            </a:r>
            <a:r>
              <a:rPr lang="en-IN" sz="2000" dirty="0">
                <a:latin typeface="+mj-lt"/>
              </a:rPr>
              <a:t>)</a:t>
            </a:r>
            <a:r>
              <a:rPr lang="en-IN" sz="2000" baseline="30000" dirty="0">
                <a:latin typeface="+mj-lt"/>
              </a:rPr>
              <a:t>2</a:t>
            </a:r>
            <a:r>
              <a:rPr lang="en-IN" sz="2000" dirty="0">
                <a:latin typeface="+mj-lt"/>
              </a:rPr>
              <a:t>.</a:t>
            </a:r>
          </a:p>
          <a:p>
            <a:pPr>
              <a:buNone/>
            </a:pPr>
            <a:endParaRPr lang="en-IN" sz="2000" dirty="0">
              <a:latin typeface="+mj-lt"/>
            </a:endParaRPr>
          </a:p>
          <a:p>
            <a:pPr>
              <a:buNone/>
            </a:pPr>
            <a:r>
              <a:rPr lang="en-IN" sz="2000" dirty="0">
                <a:latin typeface="+mj-lt"/>
              </a:rPr>
              <a:t>              = u +                </a:t>
            </a:r>
            <a:r>
              <a:rPr lang="en-IN" sz="2000" dirty="0" err="1">
                <a:latin typeface="+mj-lt"/>
              </a:rPr>
              <a:t>Δx</a:t>
            </a:r>
            <a:r>
              <a:rPr lang="en-IN" sz="2000" baseline="-25000" dirty="0" err="1">
                <a:latin typeface="+mj-lt"/>
              </a:rPr>
              <a:t>i</a:t>
            </a:r>
            <a:r>
              <a:rPr lang="en-IN" sz="2000" dirty="0">
                <a:latin typeface="+mj-lt"/>
              </a:rPr>
              <a:t> + terms involving (</a:t>
            </a:r>
            <a:r>
              <a:rPr lang="en-IN" sz="2000" dirty="0" err="1">
                <a:latin typeface="+mj-lt"/>
              </a:rPr>
              <a:t>Δx</a:t>
            </a:r>
            <a:r>
              <a:rPr lang="en-IN" sz="2000" baseline="-25000" dirty="0" err="1">
                <a:latin typeface="+mj-lt"/>
              </a:rPr>
              <a:t>i</a:t>
            </a:r>
            <a:r>
              <a:rPr lang="en-IN" sz="2000" dirty="0">
                <a:latin typeface="+mj-lt"/>
              </a:rPr>
              <a:t>)</a:t>
            </a:r>
            <a:r>
              <a:rPr lang="en-IN" sz="2000" baseline="30000" dirty="0">
                <a:latin typeface="+mj-lt"/>
              </a:rPr>
              <a:t>2</a:t>
            </a:r>
            <a:r>
              <a:rPr lang="en-IN" sz="2000" dirty="0">
                <a:latin typeface="+mj-lt"/>
              </a:rPr>
              <a:t>.</a:t>
            </a:r>
          </a:p>
          <a:p>
            <a:pPr>
              <a:buNone/>
            </a:pPr>
            <a:endParaRPr lang="en-IN" sz="2000" dirty="0">
              <a:latin typeface="+mj-lt"/>
            </a:endParaRPr>
          </a:p>
          <a:p>
            <a:pPr>
              <a:buNone/>
            </a:pPr>
            <a:r>
              <a:rPr lang="en-IN" sz="2000" dirty="0">
                <a:latin typeface="+mj-lt"/>
              </a:rPr>
              <a:t>The errors  Δx</a:t>
            </a:r>
            <a:r>
              <a:rPr lang="en-IN" sz="2000" baseline="-25000" dirty="0">
                <a:latin typeface="+mj-lt"/>
              </a:rPr>
              <a:t>1</a:t>
            </a:r>
            <a:r>
              <a:rPr lang="en-IN" sz="2000" dirty="0">
                <a:latin typeface="+mj-lt"/>
              </a:rPr>
              <a:t>, Δx</a:t>
            </a:r>
            <a:r>
              <a:rPr lang="en-IN" sz="2000" baseline="-25000" dirty="0">
                <a:latin typeface="+mj-lt"/>
              </a:rPr>
              <a:t>2</a:t>
            </a:r>
            <a:r>
              <a:rPr lang="en-IN" sz="2000" dirty="0">
                <a:latin typeface="+mj-lt"/>
              </a:rPr>
              <a:t>, .... Δx</a:t>
            </a:r>
            <a:r>
              <a:rPr lang="en-IN" sz="2000" baseline="-25000" dirty="0">
                <a:latin typeface="+mj-lt"/>
              </a:rPr>
              <a:t>n</a:t>
            </a:r>
            <a:r>
              <a:rPr lang="en-IN" sz="2000" dirty="0">
                <a:latin typeface="+mj-lt"/>
              </a:rPr>
              <a:t> are very small quantities. So neglecting the squares and higher powers of </a:t>
            </a:r>
            <a:r>
              <a:rPr lang="en-IN" sz="2000" dirty="0" err="1">
                <a:latin typeface="+mj-lt"/>
              </a:rPr>
              <a:t>Δx</a:t>
            </a:r>
            <a:r>
              <a:rPr lang="en-IN" sz="2000" baseline="-25000" dirty="0" err="1">
                <a:latin typeface="+mj-lt"/>
              </a:rPr>
              <a:t>i</a:t>
            </a:r>
            <a:r>
              <a:rPr lang="en-IN" sz="2000" dirty="0">
                <a:latin typeface="+mj-lt"/>
              </a:rPr>
              <a:t> we can get </a:t>
            </a:r>
          </a:p>
          <a:p>
            <a:pPr>
              <a:buNone/>
            </a:pPr>
            <a:endParaRPr lang="en-IN" sz="2000" dirty="0">
              <a:latin typeface="+mj-lt"/>
            </a:endParaRPr>
          </a:p>
          <a:p>
            <a:pPr>
              <a:buNone/>
            </a:pPr>
            <a:r>
              <a:rPr lang="en-IN" sz="2000" dirty="0">
                <a:latin typeface="+mj-lt"/>
              </a:rPr>
              <a:t>ΔU = Δx</a:t>
            </a:r>
            <a:r>
              <a:rPr lang="en-IN" sz="2000" baseline="-25000" dirty="0">
                <a:latin typeface="+mj-lt"/>
              </a:rPr>
              <a:t>1        </a:t>
            </a:r>
            <a:r>
              <a:rPr lang="en-IN" sz="2000" dirty="0">
                <a:latin typeface="+mj-lt"/>
              </a:rPr>
              <a:t>    + Δx</a:t>
            </a:r>
            <a:r>
              <a:rPr lang="en-IN" sz="2000" baseline="-25000" dirty="0">
                <a:latin typeface="+mj-lt"/>
              </a:rPr>
              <a:t>2   </a:t>
            </a:r>
            <a:r>
              <a:rPr lang="en-IN" sz="2000" dirty="0">
                <a:latin typeface="+mj-lt"/>
              </a:rPr>
              <a:t>        + .... + Δx</a:t>
            </a:r>
            <a:r>
              <a:rPr lang="en-IN" sz="2000" baseline="-25000" dirty="0">
                <a:latin typeface="+mj-lt"/>
              </a:rPr>
              <a:t>n</a:t>
            </a:r>
            <a:r>
              <a:rPr lang="en-IN" sz="2000" dirty="0">
                <a:latin typeface="+mj-lt"/>
              </a:rPr>
              <a:t> </a:t>
            </a:r>
          </a:p>
          <a:p>
            <a:pPr>
              <a:buNone/>
            </a:pPr>
            <a:endParaRPr lang="en-IN" sz="2000" dirty="0">
              <a:latin typeface="+mj-lt"/>
            </a:endParaRPr>
          </a:p>
          <a:p>
            <a:pPr>
              <a:buNone/>
            </a:pPr>
            <a:r>
              <a:rPr lang="en-IN" sz="2000" dirty="0">
                <a:latin typeface="+mj-lt"/>
              </a:rPr>
              <a:t>Now the relative error in U is</a:t>
            </a:r>
          </a:p>
          <a:p>
            <a:pPr>
              <a:buNone/>
            </a:pPr>
            <a:r>
              <a:rPr lang="en-IN" sz="2000" dirty="0">
                <a:latin typeface="+mj-lt"/>
              </a:rPr>
              <a:t>E</a:t>
            </a:r>
            <a:r>
              <a:rPr lang="en-IN" sz="2000" baseline="-25000" dirty="0">
                <a:latin typeface="+mj-lt"/>
              </a:rPr>
              <a:t>R</a:t>
            </a:r>
            <a:r>
              <a:rPr lang="en-IN" sz="2000" dirty="0">
                <a:latin typeface="+mj-lt"/>
              </a:rPr>
              <a:t> =         =                    +  </a:t>
            </a:r>
            <a:r>
              <a:rPr lang="en-IN" sz="2000" baseline="-25000" dirty="0">
                <a:latin typeface="+mj-lt"/>
              </a:rPr>
              <a:t> </a:t>
            </a:r>
            <a:r>
              <a:rPr lang="en-IN" sz="2000" dirty="0">
                <a:latin typeface="+mj-lt"/>
              </a:rPr>
              <a:t>                    + .... +                      .	</a:t>
            </a:r>
          </a:p>
          <a:p>
            <a:pPr>
              <a:buNone/>
            </a:pPr>
            <a:endParaRPr lang="en-IN" sz="2000" dirty="0">
              <a:latin typeface="+mj-lt"/>
            </a:endParaRPr>
          </a:p>
          <a:p>
            <a:pPr>
              <a:buNone/>
            </a:pPr>
            <a:r>
              <a:rPr lang="en-IN" sz="2000" dirty="0">
                <a:latin typeface="+mj-lt"/>
              </a:rPr>
              <a:t>This is called general error formula.</a:t>
            </a:r>
          </a:p>
          <a:p>
            <a:endParaRPr lang="en-IN" sz="2000" dirty="0">
              <a:latin typeface="+mj-lt"/>
            </a:endParaRPr>
          </a:p>
        </p:txBody>
      </p:sp>
      <p:sp>
        <p:nvSpPr>
          <p:cNvPr id="20482"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20481"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3214678" y="2214554"/>
            <a:ext cx="333375" cy="495300"/>
          </a:xfrm>
          <a:prstGeom prst="rect">
            <a:avLst/>
          </a:prstGeom>
          <a:noFill/>
        </p:spPr>
      </p:pic>
      <p:sp>
        <p:nvSpPr>
          <p:cNvPr id="20484"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20483" name="Picture 3"/>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4143372" y="2214554"/>
            <a:ext cx="333375" cy="495300"/>
          </a:xfrm>
          <a:prstGeom prst="rect">
            <a:avLst/>
          </a:prstGeom>
          <a:noFill/>
        </p:spPr>
      </p:pic>
      <p:sp>
        <p:nvSpPr>
          <p:cNvPr id="20486"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20485" name="Picture 5"/>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5572132" y="2214554"/>
            <a:ext cx="342900" cy="495300"/>
          </a:xfrm>
          <a:prstGeom prst="rect">
            <a:avLst/>
          </a:prstGeom>
          <a:noFill/>
        </p:spPr>
      </p:pic>
      <p:sp>
        <p:nvSpPr>
          <p:cNvPr id="20488"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20487" name="Picture 7"/>
          <p:cNvPicPr>
            <a:picLocks noChangeAspect="1" noChangeArrowheads="1"/>
          </p:cNvPicPr>
          <p:nvPr/>
        </p:nvPicPr>
        <p:blipFill>
          <a:blip r:embed="rId5">
            <a:clrChange>
              <a:clrFrom>
                <a:srgbClr val="FFFFFF"/>
              </a:clrFrom>
              <a:clrTo>
                <a:srgbClr val="FFFFFF">
                  <a:alpha val="0"/>
                </a:srgbClr>
              </a:clrTo>
            </a:clrChange>
          </a:blip>
          <a:srcRect/>
          <a:stretch>
            <a:fillRect/>
          </a:stretch>
        </p:blipFill>
        <p:spPr bwMode="auto">
          <a:xfrm>
            <a:off x="1714480" y="3000372"/>
            <a:ext cx="638175" cy="704850"/>
          </a:xfrm>
          <a:prstGeom prst="rect">
            <a:avLst/>
          </a:prstGeom>
          <a:noFill/>
        </p:spPr>
      </p:pic>
      <p:sp>
        <p:nvSpPr>
          <p:cNvPr id="20490" name="Rectangle 1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20489" name="Picture 9"/>
          <p:cNvPicPr>
            <a:picLocks noChangeAspect="1" noChangeArrowheads="1"/>
          </p:cNvPicPr>
          <p:nvPr/>
        </p:nvPicPr>
        <p:blipFill>
          <a:blip r:embed="rId6">
            <a:clrChange>
              <a:clrFrom>
                <a:srgbClr val="FFFFFF"/>
              </a:clrFrom>
              <a:clrTo>
                <a:srgbClr val="FFFFFF">
                  <a:alpha val="0"/>
                </a:srgbClr>
              </a:clrTo>
            </a:clrChange>
          </a:blip>
          <a:srcRect/>
          <a:stretch>
            <a:fillRect/>
          </a:stretch>
        </p:blipFill>
        <p:spPr bwMode="auto">
          <a:xfrm>
            <a:off x="1357290" y="4429132"/>
            <a:ext cx="333375" cy="495300"/>
          </a:xfrm>
          <a:prstGeom prst="rect">
            <a:avLst/>
          </a:prstGeom>
          <a:noFill/>
        </p:spPr>
      </p:pic>
      <p:sp>
        <p:nvSpPr>
          <p:cNvPr id="20492" name="Rectangle 1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20491" name="Picture 11"/>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2214546" y="4429132"/>
            <a:ext cx="333375" cy="495300"/>
          </a:xfrm>
          <a:prstGeom prst="rect">
            <a:avLst/>
          </a:prstGeom>
          <a:noFill/>
        </p:spPr>
      </p:pic>
      <p:sp>
        <p:nvSpPr>
          <p:cNvPr id="20494" name="Rectangle 1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20493" name="Picture 13"/>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3643306" y="4429132"/>
            <a:ext cx="342900" cy="495300"/>
          </a:xfrm>
          <a:prstGeom prst="rect">
            <a:avLst/>
          </a:prstGeom>
          <a:noFill/>
        </p:spPr>
      </p:pic>
      <p:sp>
        <p:nvSpPr>
          <p:cNvPr id="20496" name="Rectangle 1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20495" name="Picture 15"/>
          <p:cNvPicPr>
            <a:picLocks noChangeAspect="1" noChangeArrowheads="1"/>
          </p:cNvPicPr>
          <p:nvPr/>
        </p:nvPicPr>
        <p:blipFill>
          <a:blip r:embed="rId7">
            <a:clrChange>
              <a:clrFrom>
                <a:srgbClr val="FFFFFF"/>
              </a:clrFrom>
              <a:clrTo>
                <a:srgbClr val="FFFFFF">
                  <a:alpha val="0"/>
                </a:srgbClr>
              </a:clrTo>
            </a:clrChange>
          </a:blip>
          <a:srcRect/>
          <a:stretch>
            <a:fillRect/>
          </a:stretch>
        </p:blipFill>
        <p:spPr bwMode="auto">
          <a:xfrm>
            <a:off x="928662" y="5357826"/>
            <a:ext cx="266700" cy="495300"/>
          </a:xfrm>
          <a:prstGeom prst="rect">
            <a:avLst/>
          </a:prstGeom>
          <a:noFill/>
        </p:spPr>
      </p:pic>
      <p:sp>
        <p:nvSpPr>
          <p:cNvPr id="20498" name="Rectangle 1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20497" name="Picture 17"/>
          <p:cNvPicPr>
            <a:picLocks noChangeAspect="1" noChangeArrowheads="1"/>
          </p:cNvPicPr>
          <p:nvPr/>
        </p:nvPicPr>
        <p:blipFill>
          <a:blip r:embed="rId8">
            <a:clrChange>
              <a:clrFrom>
                <a:srgbClr val="FFFFFF"/>
              </a:clrFrom>
              <a:clrTo>
                <a:srgbClr val="FFFFFF">
                  <a:alpha val="0"/>
                </a:srgbClr>
              </a:clrTo>
            </a:clrChange>
          </a:blip>
          <a:srcRect/>
          <a:stretch>
            <a:fillRect/>
          </a:stretch>
        </p:blipFill>
        <p:spPr bwMode="auto">
          <a:xfrm>
            <a:off x="1500166" y="5357826"/>
            <a:ext cx="771525" cy="495300"/>
          </a:xfrm>
          <a:prstGeom prst="rect">
            <a:avLst/>
          </a:prstGeom>
          <a:noFill/>
        </p:spPr>
      </p:pic>
      <p:sp>
        <p:nvSpPr>
          <p:cNvPr id="20500" name="Rectangle 2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20499" name="Picture 19"/>
          <p:cNvPicPr>
            <a:picLocks noChangeAspect="1" noChangeArrowheads="1"/>
          </p:cNvPicPr>
          <p:nvPr/>
        </p:nvPicPr>
        <p:blipFill>
          <a:blip r:embed="rId9">
            <a:clrChange>
              <a:clrFrom>
                <a:srgbClr val="FFFFFF"/>
              </a:clrFrom>
              <a:clrTo>
                <a:srgbClr val="FFFFFF">
                  <a:alpha val="0"/>
                </a:srgbClr>
              </a:clrTo>
            </a:clrChange>
          </a:blip>
          <a:srcRect/>
          <a:stretch>
            <a:fillRect/>
          </a:stretch>
        </p:blipFill>
        <p:spPr bwMode="auto">
          <a:xfrm>
            <a:off x="2643174" y="5357826"/>
            <a:ext cx="828675" cy="495300"/>
          </a:xfrm>
          <a:prstGeom prst="rect">
            <a:avLst/>
          </a:prstGeom>
          <a:noFill/>
        </p:spPr>
      </p:pic>
      <p:sp>
        <p:nvSpPr>
          <p:cNvPr id="20502" name="Rectangle 2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20501" name="Picture 21"/>
          <p:cNvPicPr>
            <a:picLocks noChangeAspect="1" noChangeArrowheads="1"/>
          </p:cNvPicPr>
          <p:nvPr/>
        </p:nvPicPr>
        <p:blipFill>
          <a:blip r:embed="rId10">
            <a:clrChange>
              <a:clrFrom>
                <a:srgbClr val="FFFFFF"/>
              </a:clrFrom>
              <a:clrTo>
                <a:srgbClr val="FFFFFF">
                  <a:alpha val="0"/>
                </a:srgbClr>
              </a:clrTo>
            </a:clrChange>
          </a:blip>
          <a:srcRect/>
          <a:stretch>
            <a:fillRect/>
          </a:stretch>
        </p:blipFill>
        <p:spPr bwMode="auto">
          <a:xfrm>
            <a:off x="4286248" y="5286388"/>
            <a:ext cx="895350" cy="495300"/>
          </a:xfrm>
          <a:prstGeom prst="rect">
            <a:avLst/>
          </a:prstGeom>
          <a:noFill/>
        </p:spPr>
      </p:pic>
    </p:spTree>
  </p:cSld>
  <p:clrMapOvr>
    <a:masterClrMapping/>
  </p:clrMapOvr>
  <p:transition>
    <p:wedg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28604"/>
            <a:ext cx="8229600" cy="1500198"/>
          </a:xfrm>
        </p:spPr>
        <p:txBody>
          <a:bodyPr>
            <a:normAutofit/>
          </a:bodyPr>
          <a:lstStyle/>
          <a:p>
            <a:r>
              <a:rPr lang="en-IN" sz="2400" b="1" dirty="0">
                <a:solidFill>
                  <a:srgbClr val="FF0000"/>
                </a:solidFill>
              </a:rPr>
              <a:t>The error in the addition of numbers</a:t>
            </a:r>
            <a:br>
              <a:rPr lang="en-IN" sz="2000" dirty="0">
                <a:solidFill>
                  <a:schemeClr val="tx1"/>
                </a:solidFill>
              </a:rPr>
            </a:br>
            <a:r>
              <a:rPr lang="en-IN" sz="2000" dirty="0">
                <a:solidFill>
                  <a:schemeClr val="tx1"/>
                </a:solidFill>
              </a:rPr>
              <a:t> Let x</a:t>
            </a:r>
            <a:r>
              <a:rPr lang="en-IN" sz="2000" baseline="-25000" dirty="0">
                <a:solidFill>
                  <a:schemeClr val="tx1"/>
                </a:solidFill>
              </a:rPr>
              <a:t>1</a:t>
            </a:r>
            <a:r>
              <a:rPr lang="en-IN" sz="2000" dirty="0">
                <a:solidFill>
                  <a:schemeClr val="tx1"/>
                </a:solidFill>
              </a:rPr>
              <a:t>,x</a:t>
            </a:r>
            <a:r>
              <a:rPr lang="en-IN" sz="2000" baseline="-25000" dirty="0">
                <a:solidFill>
                  <a:schemeClr val="tx1"/>
                </a:solidFill>
              </a:rPr>
              <a:t>2</a:t>
            </a:r>
            <a:r>
              <a:rPr lang="en-IN" sz="2000" dirty="0">
                <a:solidFill>
                  <a:schemeClr val="tx1"/>
                </a:solidFill>
              </a:rPr>
              <a:t>,x</a:t>
            </a:r>
            <a:r>
              <a:rPr lang="en-IN" sz="2000" baseline="-25000" dirty="0">
                <a:solidFill>
                  <a:schemeClr val="tx1"/>
                </a:solidFill>
              </a:rPr>
              <a:t>3</a:t>
            </a:r>
            <a:r>
              <a:rPr lang="en-IN" sz="2000" dirty="0">
                <a:solidFill>
                  <a:schemeClr val="tx1"/>
                </a:solidFill>
              </a:rPr>
              <a:t>,....</a:t>
            </a:r>
            <a:r>
              <a:rPr lang="en-IN" sz="2000" dirty="0" err="1">
                <a:solidFill>
                  <a:schemeClr val="tx1"/>
                </a:solidFill>
              </a:rPr>
              <a:t>x</a:t>
            </a:r>
            <a:r>
              <a:rPr lang="en-IN" sz="2000" baseline="-25000" dirty="0" err="1">
                <a:solidFill>
                  <a:schemeClr val="tx1"/>
                </a:solidFill>
              </a:rPr>
              <a:t>n</a:t>
            </a:r>
            <a:r>
              <a:rPr lang="en-IN" sz="2000" dirty="0">
                <a:solidFill>
                  <a:schemeClr val="tx1"/>
                </a:solidFill>
              </a:rPr>
              <a:t> be n numbers and </a:t>
            </a:r>
            <a:r>
              <a:rPr lang="en-IN" sz="2000" dirty="0" err="1">
                <a:solidFill>
                  <a:schemeClr val="tx1"/>
                </a:solidFill>
              </a:rPr>
              <a:t>Δx</a:t>
            </a:r>
            <a:r>
              <a:rPr lang="en-IN" sz="2000" baseline="-25000" dirty="0" err="1">
                <a:solidFill>
                  <a:schemeClr val="tx1"/>
                </a:solidFill>
              </a:rPr>
              <a:t>i</a:t>
            </a:r>
            <a:r>
              <a:rPr lang="en-IN" sz="2000" dirty="0">
                <a:solidFill>
                  <a:schemeClr val="tx1"/>
                </a:solidFill>
              </a:rPr>
              <a:t> be error in x</a:t>
            </a:r>
            <a:r>
              <a:rPr lang="en-IN" sz="2000" baseline="-25000" dirty="0">
                <a:solidFill>
                  <a:schemeClr val="tx1"/>
                </a:solidFill>
              </a:rPr>
              <a:t>i</a:t>
            </a:r>
            <a:r>
              <a:rPr lang="en-IN" sz="2000" dirty="0">
                <a:solidFill>
                  <a:schemeClr val="tx1"/>
                </a:solidFill>
              </a:rPr>
              <a:t> for </a:t>
            </a:r>
            <a:r>
              <a:rPr lang="en-IN" sz="2000" dirty="0" err="1">
                <a:solidFill>
                  <a:schemeClr val="tx1"/>
                </a:solidFill>
              </a:rPr>
              <a:t>i</a:t>
            </a:r>
            <a:r>
              <a:rPr lang="en-IN" sz="2000" dirty="0">
                <a:solidFill>
                  <a:schemeClr val="tx1"/>
                </a:solidFill>
              </a:rPr>
              <a:t>=1,2,...n. </a:t>
            </a:r>
            <a:br>
              <a:rPr lang="en-IN" sz="2000" dirty="0">
                <a:solidFill>
                  <a:schemeClr val="tx1"/>
                </a:solidFill>
              </a:rPr>
            </a:br>
            <a:r>
              <a:rPr lang="en-IN" sz="2000" dirty="0">
                <a:solidFill>
                  <a:schemeClr val="tx1"/>
                </a:solidFill>
              </a:rPr>
              <a:t>Let U = x</a:t>
            </a:r>
            <a:r>
              <a:rPr lang="en-IN" sz="2000" baseline="-25000" dirty="0">
                <a:solidFill>
                  <a:schemeClr val="tx1"/>
                </a:solidFill>
              </a:rPr>
              <a:t>1</a:t>
            </a:r>
            <a:r>
              <a:rPr lang="en-IN" sz="2000" dirty="0">
                <a:solidFill>
                  <a:schemeClr val="tx1"/>
                </a:solidFill>
              </a:rPr>
              <a:t>+ x</a:t>
            </a:r>
            <a:r>
              <a:rPr lang="en-IN" sz="2000" baseline="-25000" dirty="0">
                <a:solidFill>
                  <a:schemeClr val="tx1"/>
                </a:solidFill>
              </a:rPr>
              <a:t>2</a:t>
            </a:r>
            <a:r>
              <a:rPr lang="en-IN" sz="2000" dirty="0">
                <a:solidFill>
                  <a:schemeClr val="tx1"/>
                </a:solidFill>
              </a:rPr>
              <a:t>+...+ </a:t>
            </a:r>
            <a:r>
              <a:rPr lang="en-IN" sz="2000" dirty="0" err="1">
                <a:solidFill>
                  <a:schemeClr val="tx1"/>
                </a:solidFill>
              </a:rPr>
              <a:t>x</a:t>
            </a:r>
            <a:r>
              <a:rPr lang="en-IN" sz="2000" baseline="-25000" dirty="0" err="1">
                <a:solidFill>
                  <a:schemeClr val="tx1"/>
                </a:solidFill>
              </a:rPr>
              <a:t>n</a:t>
            </a:r>
            <a:r>
              <a:rPr lang="en-IN" sz="2000" dirty="0">
                <a:solidFill>
                  <a:schemeClr val="tx1"/>
                </a:solidFill>
              </a:rPr>
              <a:t>.</a:t>
            </a:r>
            <a:br>
              <a:rPr lang="en-IN" sz="1800" dirty="0"/>
            </a:br>
            <a:endParaRPr lang="en-IN" sz="1800" dirty="0"/>
          </a:p>
        </p:txBody>
      </p:sp>
      <p:sp>
        <p:nvSpPr>
          <p:cNvPr id="3" name="Content Placeholder 2"/>
          <p:cNvSpPr>
            <a:spLocks noGrp="1"/>
          </p:cNvSpPr>
          <p:nvPr>
            <p:ph idx="1"/>
          </p:nvPr>
        </p:nvSpPr>
        <p:spPr>
          <a:xfrm>
            <a:off x="457200" y="1643050"/>
            <a:ext cx="8229600" cy="4681550"/>
          </a:xfrm>
        </p:spPr>
        <p:txBody>
          <a:bodyPr>
            <a:normAutofit/>
          </a:bodyPr>
          <a:lstStyle/>
          <a:p>
            <a:pPr>
              <a:buNone/>
            </a:pPr>
            <a:r>
              <a:rPr lang="en-IN" sz="1800" dirty="0"/>
              <a:t>Therefore U + ΔU =  (x</a:t>
            </a:r>
            <a:r>
              <a:rPr lang="en-IN" sz="1800" baseline="-25000" dirty="0"/>
              <a:t>1</a:t>
            </a:r>
            <a:r>
              <a:rPr lang="en-IN" sz="1800" dirty="0"/>
              <a:t>+Δx</a:t>
            </a:r>
            <a:r>
              <a:rPr lang="en-IN" sz="1800" baseline="-25000" dirty="0"/>
              <a:t>1</a:t>
            </a:r>
            <a:r>
              <a:rPr lang="en-IN" sz="1800" dirty="0"/>
              <a:t>)+( x</a:t>
            </a:r>
            <a:r>
              <a:rPr lang="en-IN" sz="1800" baseline="-25000" dirty="0"/>
              <a:t>2</a:t>
            </a:r>
            <a:r>
              <a:rPr lang="en-IN" sz="1800" dirty="0"/>
              <a:t>+Δx</a:t>
            </a:r>
            <a:r>
              <a:rPr lang="en-IN" sz="1800" baseline="-25000" dirty="0"/>
              <a:t>2 </a:t>
            </a:r>
            <a:r>
              <a:rPr lang="en-IN" sz="1800" dirty="0"/>
              <a:t>)+ ....+( </a:t>
            </a:r>
            <a:r>
              <a:rPr lang="en-IN" sz="1800" dirty="0" err="1"/>
              <a:t>x</a:t>
            </a:r>
            <a:r>
              <a:rPr lang="en-IN" sz="1800" baseline="-25000" dirty="0" err="1"/>
              <a:t>n</a:t>
            </a:r>
            <a:r>
              <a:rPr lang="en-IN" sz="1800" dirty="0" err="1"/>
              <a:t>+Δx</a:t>
            </a:r>
            <a:r>
              <a:rPr lang="en-IN" sz="1800" baseline="-25000" dirty="0" err="1"/>
              <a:t>n</a:t>
            </a:r>
            <a:r>
              <a:rPr lang="en-IN" sz="1800" dirty="0"/>
              <a:t>).</a:t>
            </a:r>
          </a:p>
          <a:p>
            <a:pPr>
              <a:buNone/>
            </a:pPr>
            <a:r>
              <a:rPr lang="en-IN" sz="1800" dirty="0"/>
              <a:t>                                = </a:t>
            </a:r>
            <a:r>
              <a:rPr lang="en-IN" sz="1800" baseline="-25000" dirty="0"/>
              <a:t>   </a:t>
            </a:r>
            <a:r>
              <a:rPr lang="en-IN" sz="1800" dirty="0"/>
              <a:t>(x</a:t>
            </a:r>
            <a:r>
              <a:rPr lang="en-IN" sz="1800" baseline="-25000" dirty="0"/>
              <a:t>1</a:t>
            </a:r>
            <a:r>
              <a:rPr lang="en-IN" sz="1800" dirty="0"/>
              <a:t>+x</a:t>
            </a:r>
            <a:r>
              <a:rPr lang="en-IN" sz="1800" baseline="-25000" dirty="0"/>
              <a:t>2</a:t>
            </a:r>
            <a:r>
              <a:rPr lang="en-IN" sz="1800" dirty="0"/>
              <a:t>+ ....+ </a:t>
            </a:r>
            <a:r>
              <a:rPr lang="en-IN" sz="1800" dirty="0" err="1"/>
              <a:t>x</a:t>
            </a:r>
            <a:r>
              <a:rPr lang="en-IN" sz="1800" baseline="-25000" dirty="0" err="1"/>
              <a:t>n</a:t>
            </a:r>
            <a:r>
              <a:rPr lang="en-IN" sz="1800" dirty="0"/>
              <a:t>) + (Δx</a:t>
            </a:r>
            <a:r>
              <a:rPr lang="en-IN" sz="1800" baseline="-25000" dirty="0"/>
              <a:t>1</a:t>
            </a:r>
            <a:r>
              <a:rPr lang="en-IN" sz="1800" dirty="0"/>
              <a:t>+Δx</a:t>
            </a:r>
            <a:r>
              <a:rPr lang="en-IN" sz="1800" baseline="-25000" dirty="0"/>
              <a:t>2</a:t>
            </a:r>
            <a:r>
              <a:rPr lang="en-IN" sz="1800" dirty="0"/>
              <a:t>+ ....+Δx</a:t>
            </a:r>
            <a:r>
              <a:rPr lang="en-IN" sz="1800" baseline="-25000" dirty="0"/>
              <a:t>n</a:t>
            </a:r>
            <a:r>
              <a:rPr lang="en-IN" sz="1800" dirty="0"/>
              <a:t>).</a:t>
            </a:r>
          </a:p>
          <a:p>
            <a:pPr>
              <a:buNone/>
            </a:pPr>
            <a:r>
              <a:rPr lang="en-IN" sz="1800" dirty="0"/>
              <a:t>                               = U + (Δx</a:t>
            </a:r>
            <a:r>
              <a:rPr lang="en-IN" sz="1800" baseline="-25000" dirty="0"/>
              <a:t>1</a:t>
            </a:r>
            <a:r>
              <a:rPr lang="en-IN" sz="1800" dirty="0"/>
              <a:t>+Δx</a:t>
            </a:r>
            <a:r>
              <a:rPr lang="en-IN" sz="1800" baseline="-25000" dirty="0"/>
              <a:t>2</a:t>
            </a:r>
            <a:r>
              <a:rPr lang="en-IN" sz="1800" dirty="0"/>
              <a:t>+ ....+Δx</a:t>
            </a:r>
            <a:r>
              <a:rPr lang="en-IN" sz="1800" baseline="-25000" dirty="0"/>
              <a:t>n</a:t>
            </a:r>
            <a:r>
              <a:rPr lang="en-IN" sz="1800" dirty="0"/>
              <a:t>).</a:t>
            </a:r>
          </a:p>
          <a:p>
            <a:pPr>
              <a:buNone/>
            </a:pPr>
            <a:r>
              <a:rPr lang="en-IN" sz="1800" dirty="0"/>
              <a:t>                         ΔU   = Δx</a:t>
            </a:r>
            <a:r>
              <a:rPr lang="en-IN" sz="1800" baseline="-25000" dirty="0"/>
              <a:t>1</a:t>
            </a:r>
            <a:r>
              <a:rPr lang="en-IN" sz="1800" dirty="0"/>
              <a:t>+Δx</a:t>
            </a:r>
            <a:r>
              <a:rPr lang="en-IN" sz="1800" baseline="-25000" dirty="0"/>
              <a:t>2</a:t>
            </a:r>
            <a:r>
              <a:rPr lang="en-IN" sz="1800" dirty="0"/>
              <a:t>+ ....+Δx</a:t>
            </a:r>
            <a:r>
              <a:rPr lang="en-IN" sz="1800" baseline="-25000" dirty="0"/>
              <a:t>n</a:t>
            </a:r>
            <a:r>
              <a:rPr lang="en-IN" sz="1800" dirty="0"/>
              <a:t>.</a:t>
            </a:r>
          </a:p>
          <a:p>
            <a:pPr>
              <a:buNone/>
            </a:pPr>
            <a:endParaRPr lang="en-IN" sz="1800" dirty="0"/>
          </a:p>
          <a:p>
            <a:pPr>
              <a:buNone/>
            </a:pPr>
            <a:r>
              <a:rPr lang="en-IN" sz="1800" dirty="0"/>
              <a:t>        (       ) =  (       )+(         )+ ....+(        ).</a:t>
            </a:r>
          </a:p>
          <a:p>
            <a:pPr>
              <a:buNone/>
            </a:pPr>
            <a:endParaRPr lang="en-IN" sz="1800" dirty="0"/>
          </a:p>
          <a:p>
            <a:pPr>
              <a:buNone/>
            </a:pPr>
            <a:r>
              <a:rPr lang="en-IN" sz="1800" dirty="0"/>
              <a:t>        │     │ ≤ │      │+│       │+ ....+│      │.</a:t>
            </a:r>
          </a:p>
          <a:p>
            <a:pPr>
              <a:buNone/>
            </a:pPr>
            <a:endParaRPr lang="en-IN" sz="1800" dirty="0"/>
          </a:p>
          <a:p>
            <a:pPr>
              <a:buNone/>
            </a:pPr>
            <a:r>
              <a:rPr lang="en-IN" sz="1800" dirty="0"/>
              <a:t>Therefore absolute error in U is ΔU =  	</a:t>
            </a:r>
          </a:p>
          <a:p>
            <a:pPr>
              <a:buNone/>
            </a:pPr>
            <a:endParaRPr lang="en-IN" sz="1800" dirty="0"/>
          </a:p>
          <a:p>
            <a:pPr>
              <a:buNone/>
            </a:pPr>
            <a:r>
              <a:rPr lang="en-IN" sz="1800" dirty="0"/>
              <a:t>and relative error in U  = (        ) = </a:t>
            </a:r>
          </a:p>
          <a:p>
            <a:endParaRPr lang="en-IN" sz="1800" dirty="0">
              <a:latin typeface="+mj-lt"/>
            </a:endParaRPr>
          </a:p>
        </p:txBody>
      </p:sp>
      <p:sp>
        <p:nvSpPr>
          <p:cNvPr id="2150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21505" name="Picture 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642910" y="3357562"/>
            <a:ext cx="352425" cy="276225"/>
          </a:xfrm>
          <a:prstGeom prst="rect">
            <a:avLst/>
          </a:prstGeom>
          <a:noFill/>
        </p:spPr>
      </p:pic>
      <p:sp>
        <p:nvSpPr>
          <p:cNvPr id="21508"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21507" name="Picture 3"/>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1142976" y="3214686"/>
            <a:ext cx="266700" cy="495300"/>
          </a:xfrm>
          <a:prstGeom prst="rect">
            <a:avLst/>
          </a:prstGeom>
          <a:noFill/>
        </p:spPr>
      </p:pic>
      <p:sp>
        <p:nvSpPr>
          <p:cNvPr id="21510"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21509" name="Picture 5"/>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2000232" y="3214686"/>
            <a:ext cx="333375" cy="495300"/>
          </a:xfrm>
          <a:prstGeom prst="rect">
            <a:avLst/>
          </a:prstGeom>
          <a:noFill/>
        </p:spPr>
      </p:pic>
      <p:sp>
        <p:nvSpPr>
          <p:cNvPr id="21512"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21511" name="Picture 7"/>
          <p:cNvPicPr>
            <a:picLocks noChangeAspect="1" noChangeArrowheads="1"/>
          </p:cNvPicPr>
          <p:nvPr/>
        </p:nvPicPr>
        <p:blipFill>
          <a:blip r:embed="rId5">
            <a:clrChange>
              <a:clrFrom>
                <a:srgbClr val="FFFFFF"/>
              </a:clrFrom>
              <a:clrTo>
                <a:srgbClr val="FFFFFF">
                  <a:alpha val="0"/>
                </a:srgbClr>
              </a:clrTo>
            </a:clrChange>
          </a:blip>
          <a:srcRect/>
          <a:stretch>
            <a:fillRect/>
          </a:stretch>
        </p:blipFill>
        <p:spPr bwMode="auto">
          <a:xfrm>
            <a:off x="2714612" y="3214686"/>
            <a:ext cx="428625" cy="495300"/>
          </a:xfrm>
          <a:prstGeom prst="rect">
            <a:avLst/>
          </a:prstGeom>
          <a:noFill/>
        </p:spPr>
      </p:pic>
      <p:sp>
        <p:nvSpPr>
          <p:cNvPr id="21514" name="Rectangle 1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21513" name="Picture 9"/>
          <p:cNvPicPr>
            <a:picLocks noChangeAspect="1" noChangeArrowheads="1"/>
          </p:cNvPicPr>
          <p:nvPr/>
        </p:nvPicPr>
        <p:blipFill>
          <a:blip r:embed="rId6">
            <a:clrChange>
              <a:clrFrom>
                <a:srgbClr val="FFFFFF"/>
              </a:clrFrom>
              <a:clrTo>
                <a:srgbClr val="FFFFFF">
                  <a:alpha val="0"/>
                </a:srgbClr>
              </a:clrTo>
            </a:clrChange>
          </a:blip>
          <a:srcRect/>
          <a:stretch>
            <a:fillRect/>
          </a:stretch>
        </p:blipFill>
        <p:spPr bwMode="auto">
          <a:xfrm>
            <a:off x="3929058" y="3214686"/>
            <a:ext cx="438150" cy="495300"/>
          </a:xfrm>
          <a:prstGeom prst="rect">
            <a:avLst/>
          </a:prstGeom>
          <a:noFill/>
        </p:spPr>
      </p:pic>
      <p:sp>
        <p:nvSpPr>
          <p:cNvPr id="21516" name="Rectangle 1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21515" name="Picture 11"/>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1142976" y="3929066"/>
            <a:ext cx="266700" cy="495300"/>
          </a:xfrm>
          <a:prstGeom prst="rect">
            <a:avLst/>
          </a:prstGeom>
          <a:noFill/>
        </p:spPr>
      </p:pic>
      <p:sp>
        <p:nvSpPr>
          <p:cNvPr id="21518" name="Rectangle 1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21517" name="Picture 13"/>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642910" y="4000504"/>
            <a:ext cx="352425" cy="276225"/>
          </a:xfrm>
          <a:prstGeom prst="rect">
            <a:avLst/>
          </a:prstGeom>
          <a:noFill/>
        </p:spPr>
      </p:pic>
      <p:sp>
        <p:nvSpPr>
          <p:cNvPr id="21520" name="Rectangle 1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21519" name="Picture 15"/>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2000232" y="3857628"/>
            <a:ext cx="333375" cy="495300"/>
          </a:xfrm>
          <a:prstGeom prst="rect">
            <a:avLst/>
          </a:prstGeom>
          <a:noFill/>
        </p:spPr>
      </p:pic>
      <p:sp>
        <p:nvSpPr>
          <p:cNvPr id="21522" name="Rectangle 1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21521" name="Picture 17"/>
          <p:cNvPicPr>
            <a:picLocks noChangeAspect="1" noChangeArrowheads="1"/>
          </p:cNvPicPr>
          <p:nvPr/>
        </p:nvPicPr>
        <p:blipFill>
          <a:blip r:embed="rId7">
            <a:clrChange>
              <a:clrFrom>
                <a:srgbClr val="FFFFFF"/>
              </a:clrFrom>
              <a:clrTo>
                <a:srgbClr val="FFFFFF">
                  <a:alpha val="0"/>
                </a:srgbClr>
              </a:clrTo>
            </a:clrChange>
          </a:blip>
          <a:srcRect/>
          <a:stretch>
            <a:fillRect/>
          </a:stretch>
        </p:blipFill>
        <p:spPr bwMode="auto">
          <a:xfrm>
            <a:off x="2857488" y="3857628"/>
            <a:ext cx="381000" cy="495300"/>
          </a:xfrm>
          <a:prstGeom prst="rect">
            <a:avLst/>
          </a:prstGeom>
          <a:noFill/>
        </p:spPr>
      </p:pic>
      <p:sp>
        <p:nvSpPr>
          <p:cNvPr id="21524" name="Rectangle 2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21523" name="Picture 19"/>
          <p:cNvPicPr>
            <a:picLocks noChangeAspect="1" noChangeArrowheads="1"/>
          </p:cNvPicPr>
          <p:nvPr/>
        </p:nvPicPr>
        <p:blipFill>
          <a:blip r:embed="rId8">
            <a:clrChange>
              <a:clrFrom>
                <a:srgbClr val="FFFFFF"/>
              </a:clrFrom>
              <a:clrTo>
                <a:srgbClr val="FFFFFF">
                  <a:alpha val="0"/>
                </a:srgbClr>
              </a:clrTo>
            </a:clrChange>
          </a:blip>
          <a:srcRect/>
          <a:stretch>
            <a:fillRect/>
          </a:stretch>
        </p:blipFill>
        <p:spPr bwMode="auto">
          <a:xfrm>
            <a:off x="4000496" y="3857628"/>
            <a:ext cx="390525" cy="495300"/>
          </a:xfrm>
          <a:prstGeom prst="rect">
            <a:avLst/>
          </a:prstGeom>
          <a:noFill/>
        </p:spPr>
      </p:pic>
      <p:sp>
        <p:nvSpPr>
          <p:cNvPr id="21526" name="Rectangle 2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21525" name="Picture 21"/>
          <p:cNvPicPr>
            <a:picLocks noChangeAspect="1" noChangeArrowheads="1"/>
          </p:cNvPicPr>
          <p:nvPr/>
        </p:nvPicPr>
        <p:blipFill>
          <a:blip r:embed="rId9">
            <a:clrChange>
              <a:clrFrom>
                <a:srgbClr val="FFFFFF"/>
              </a:clrFrom>
              <a:clrTo>
                <a:srgbClr val="FFFFFF">
                  <a:alpha val="0"/>
                </a:srgbClr>
              </a:clrTo>
            </a:clrChange>
          </a:blip>
          <a:srcRect/>
          <a:stretch>
            <a:fillRect/>
          </a:stretch>
        </p:blipFill>
        <p:spPr bwMode="auto">
          <a:xfrm>
            <a:off x="4286248" y="4429132"/>
            <a:ext cx="866775" cy="704850"/>
          </a:xfrm>
          <a:prstGeom prst="rect">
            <a:avLst/>
          </a:prstGeom>
          <a:noFill/>
        </p:spPr>
      </p:pic>
      <p:sp>
        <p:nvSpPr>
          <p:cNvPr id="21528" name="Rectangle 2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21527" name="Picture 23"/>
          <p:cNvPicPr>
            <a:picLocks noChangeAspect="1" noChangeArrowheads="1"/>
          </p:cNvPicPr>
          <p:nvPr/>
        </p:nvPicPr>
        <p:blipFill>
          <a:blip r:embed="rId10">
            <a:clrChange>
              <a:clrFrom>
                <a:srgbClr val="FFFFFF"/>
              </a:clrFrom>
              <a:clrTo>
                <a:srgbClr val="FFFFFF">
                  <a:alpha val="0"/>
                </a:srgbClr>
              </a:clrTo>
            </a:clrChange>
          </a:blip>
          <a:srcRect/>
          <a:stretch>
            <a:fillRect/>
          </a:stretch>
        </p:blipFill>
        <p:spPr bwMode="auto">
          <a:xfrm>
            <a:off x="3143240" y="5214950"/>
            <a:ext cx="314325" cy="495300"/>
          </a:xfrm>
          <a:prstGeom prst="rect">
            <a:avLst/>
          </a:prstGeom>
          <a:noFill/>
        </p:spPr>
      </p:pic>
      <p:sp>
        <p:nvSpPr>
          <p:cNvPr id="21530" name="Rectangle 2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IN"/>
          </a:p>
        </p:txBody>
      </p:sp>
      <p:pic>
        <p:nvPicPr>
          <p:cNvPr id="21529" name="Picture 25"/>
          <p:cNvPicPr>
            <a:picLocks noChangeAspect="1" noChangeArrowheads="1"/>
          </p:cNvPicPr>
          <p:nvPr/>
        </p:nvPicPr>
        <p:blipFill>
          <a:blip r:embed="rId11">
            <a:clrChange>
              <a:clrFrom>
                <a:srgbClr val="FFFFFF"/>
              </a:clrFrom>
              <a:clrTo>
                <a:srgbClr val="FFFFFF">
                  <a:alpha val="0"/>
                </a:srgbClr>
              </a:clrTo>
            </a:clrChange>
          </a:blip>
          <a:srcRect/>
          <a:stretch>
            <a:fillRect/>
          </a:stretch>
        </p:blipFill>
        <p:spPr bwMode="auto">
          <a:xfrm>
            <a:off x="4000496" y="5143512"/>
            <a:ext cx="942975" cy="704850"/>
          </a:xfrm>
          <a:prstGeom prst="rect">
            <a:avLst/>
          </a:prstGeom>
          <a:noFill/>
        </p:spPr>
      </p:pic>
    </p:spTree>
  </p:cSld>
  <p:clrMapOvr>
    <a:masterClrMapping/>
  </p:clrMapOvr>
  <p:transition>
    <p:wedge/>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398</TotalTime>
  <Words>4236</Words>
  <Application>Microsoft Office PowerPoint</Application>
  <PresentationFormat>On-screen Show (4:3)</PresentationFormat>
  <Paragraphs>326</Paragraphs>
  <Slides>31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31</vt:i4>
      </vt:variant>
    </vt:vector>
  </HeadingPairs>
  <TitlesOfParts>
    <vt:vector size="39" baseType="lpstr">
      <vt:lpstr>Algerian</vt:lpstr>
      <vt:lpstr>Calibri</vt:lpstr>
      <vt:lpstr>Constantia</vt:lpstr>
      <vt:lpstr>Imprint MT Shadow</vt:lpstr>
      <vt:lpstr>Sitka Banner</vt:lpstr>
      <vt:lpstr>Wingdings</vt:lpstr>
      <vt:lpstr>Wingdings 2</vt:lpstr>
      <vt:lpstr>Flow</vt:lpstr>
      <vt:lpstr>PowerPoint Presentation</vt:lpstr>
      <vt:lpstr>PowerPoint Presentation</vt:lpstr>
      <vt:lpstr>PowerPoint Presentation</vt:lpstr>
      <vt:lpstr>PowerPoint Presentation</vt:lpstr>
      <vt:lpstr>                                           Accuracy of Numbers  </vt:lpstr>
      <vt:lpstr>Rounding-off :  In numerical computations we come across numbers which have large number of digits and it will be necessary to cut them to a unusual number of figures. This process of cutting numbers is called rounding off numbers. Working Rule :   To round off a number to n- significant digits, discard all digits to the right of the nth digit, and if discarded number is  i) Less than half a unit in the nth place, leave nth digit unaltered. ii) Greater than half a unit in the nth place, increase the nth digit by a unit. Iii) Exactly half a unit in the nth place, increase the nth digit by unity if it is odd, other-wise leave it unchanged.</vt:lpstr>
      <vt:lpstr>Note : If the number X is rounded to n decimal places, then the error Δx = (     )x10-n.  Ex :     If X=3.1416 and is correct to four decimal places, then the error Δx = (   )x10-4 = 0.00005. </vt:lpstr>
      <vt:lpstr>A General Error Formula : Let u=f(x1,x2,x3,....xn ) be a function of several variables x1, x2,x3,....xn and let the error in xi is Δxi for i=1,2,3,.... Let ΔU denotes the error in U then U + ΔU = f ( x1+Δx1, x2+Δx2, .... xn+Δxn ) </vt:lpstr>
      <vt:lpstr>The error in the addition of numbers  Let x1,x2,x3,....xn be n numbers and Δxi be error in xi for i=1,2,...n.  Let U = x1+ x2+...+ xn. </vt:lpstr>
      <vt:lpstr> The error in the Subtraction of two numbers   Let x1,x2 be two numbers and Δx1,Δx2 be errors in x1,x2 respectively.  Let U= x1-x2.</vt:lpstr>
      <vt:lpstr>The error in the Product of two numbers  Let U = x1.x2 and EA denote the absolute error in the product of the given numbers then </vt:lpstr>
      <vt:lpstr>The error in the quotient  of two numbers Let EA denote the absolute error in the quotient of the given numbers then </vt:lpstr>
      <vt:lpstr>          1.Find the relative error if      is approximated to 0.667. Sol : True value X =      and approximated value X1 = 0.667  So absolute error  EA = │X – X1│= │(     ) - 0.667│  and relative error ER =        = │(               )│ = │1- (            )│= │1- (          )│                                                                                      =│1-1.0005│                                                                                                                                                             = 0.0005 </vt:lpstr>
      <vt:lpstr>3.  An approximated value of ∏ is given by x1=3.1428571 and its true value is         x=3.1415926.  Find the absolute and relative errors. Sol: Given true value x= 3.1415926 and approximate value x1= 3.1428571  Therefore absolute error EA = │X– X1│= │3.1415926-3.1428571│= 0.0012645  And relative error ER = EA / │X│ = │              │ =                                                                          = 0.0004025028579. </vt:lpstr>
      <vt:lpstr>5. Find the relative error of the number 8.6 if both of its digits are correct. Sol: Given X= 8.6. Now EA = (      ) x 10-n = (     ) x 10-1 = 0.05  Hence relative error ER =        =              = 0.0058.</vt:lpstr>
      <vt:lpstr>7. Evaluate the sum S =  √3 + √5 + √7 to four significant  digits and find its absolute and relative error. Sol:   We know that  √3 = 1.732, √5 = 2.236, √7 = 2.646  Therefore S = √3 + √5 + √7 = 1.732 + 2.236 + 2.646 = 6.614  Now absolute error in each case = (     ) x 10-n = (      ) x 10-3 = 0.0005  So EA =  0.0005 + 0.0005 + 0.0005 = 0.0015  And ER =                 = 0.0002267916541 = 0.0002 approximately. </vt:lpstr>
      <vt:lpstr>    9. Find the value of √102 - √101 correct to 4 significant digits. Sol :       We know that √102 = 10.0995049 and √101 = 10.0498756        So √102 - √101 = 10.0995049 – 10.0498756                                   =  0.0496293                                   = 0.0496. </vt:lpstr>
      <vt:lpstr>11. Find the error in computation of x – y for x = 12.05 and y = 8.02 having absolute error Δx = 0.005 ,  Δy = 0.001 . Sol : Let U = x – y . Given x = 12.05 and y = 8.02 and Δx = 0.005 ,  Δy = 0.001 Error in U is ΔU = Δx – Δy = 0.005 – 0.001 = 0.004  Therefore relative error in U is                      =                                 = 0.00099                                                                                                        = 0.001(approx) </vt:lpstr>
      <vt:lpstr>13. When the numbers x= 4.488, y= 1.321 are rounded to two decimal places. Find the   value of q =      and ER(q). Sol: Given x= 4.488 and y= 1.321  Now q =      =            = 3.397426192 = X say.  If x and y are rounded to two decimals, then x= 4.49 and y= 1.32  Now q =      =          = 3.40 = X1 say  Therefore absolute error EA(q) = │X-X1 │= │3.397426192 – 3.40 │                                                                          = 0.002573808  . </vt:lpstr>
      <vt:lpstr>14.   Find the sum of the numbers 105.5 , 27.25 , 6.56 , 0.1568 , 0.000256 , 208.6 , 0.0235 , 0.538 and 0.0571 where each number is correct to the digits given . Estimate the absolute error in the sum . </vt:lpstr>
      <vt:lpstr> 15.  If √10 = 3.162 and e = 2.718 correct to four decimal places, find the percentage error in their difference. Sol : Here x1= 3.162 and x2 = 2.718  Now Δx1 = Δx2 = (   ) x 10-n = (   ) x 10-3 = 0.0005  And U = x1- x2 = 3.612 – 2.718 = 0.444  Therefore relative error = │         │ +  │          │ =(               ) + (              ) =0.002252252252  And percentage error = Relative error x 100 = 0.225225225. </vt:lpstr>
      <vt:lpstr>Absolute error = EA(U) = (       )[ (         )  -   (         ) ] = 0.061130145 = 0.061 approx.  And relative error = ER(U) =           =                                = 0.002006587462 = 0.002 approx  Also the value of                lies between 30.465 -  0.061 = 30.404 and  30.465 + 0.061                                                                                                   = 30.526  Therefore the value of               lies in the smallest interval is ( 30.404, 30.526 ). </vt:lpstr>
      <vt:lpstr>And approximate value of a + 5b - c = 10 + 5(0.0356) - 153.235                                                              = - 143.057 = X1 say Therefore absolute error = EA = │ X - X1│= 99.9825  And relative error = ER =                     = - 0.411383746. </vt:lpstr>
      <vt:lpstr>19.If y =                         where the coefficient are rounded off. Find the relative error in y    when  x= 0.5 ± 0.1. Sol: Given  y =                        and  x = 0.5 ± 0.1 = 0.6 or 0.4  Let Y be the true value of y and Y1 be the approximate value of y.  II) If x = 0.6 then Y =                                 = 3.069473684  If the coefficients are rounded off, the Y1 =                              = 2.88  Therefore absolute error EA = │Y-Y1 │ = 0.189473684  And relative error ER =         = 0.061728395 </vt:lpstr>
      <vt:lpstr>20. If R =  and errors in x, y, z be 0.001. Show that the maximum relative error at x=y=z=1 is 0.009. </vt:lpstr>
      <vt:lpstr>21.If R = 5xy2 / z3 then find the maximum relative error in R given that Δx=Δy=Δz=0.001 and  x=y=z=1 . </vt:lpstr>
      <vt:lpstr>23.If U= 3x7-6x. Find the percentage error in U at x=1 if the error in x is 0.05. </vt:lpstr>
      <vt:lpstr>24. If U= 4x6-5x. Find the percentage error in U at x=1 if the error in x is 0.04.</vt:lpstr>
      <vt:lpstr>25.Find the relative and percentage error in u = 6v5 -3v4 at v= 1.5±0.0025. </vt:lpstr>
      <vt:lpstr>ii) At v = 1.4975 Now u= 6v5 -3v4 = 6(1.4975)5 – 3(1.4975)4 = 30.0976 And       = { 30(1.4975)4 -12(1.4975)3 } (0.0025)               = 0.2764 Therefore Relative error ER = │      │ = │                │ = 0.0092  And Percentage error in EP = │       │x 100 = 0.92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MATHAMATICS</dc:creator>
  <cp:lastModifiedBy>Syam Prasad Reddy</cp:lastModifiedBy>
  <cp:revision>115</cp:revision>
  <dcterms:created xsi:type="dcterms:W3CDTF">2020-08-27T05:20:42Z</dcterms:created>
  <dcterms:modified xsi:type="dcterms:W3CDTF">2025-07-05T05:55:20Z</dcterms:modified>
</cp:coreProperties>
</file>